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8" r:id="rId7"/>
    <p:sldId id="260" r:id="rId8"/>
    <p:sldId id="261" r:id="rId9"/>
    <p:sldId id="269" r:id="rId10"/>
    <p:sldId id="266" r:id="rId11"/>
    <p:sldId id="267" r:id="rId12"/>
    <p:sldId id="405" r:id="rId13"/>
    <p:sldId id="404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9C053-96BC-49CA-8032-F14AB4AE659E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BC9F8-31E2-4ED5-B750-EF4CAD650F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6797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5A3594-DF1B-44A1-BA41-6CA4D8C36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4A2E07-C377-4376-9352-43327609C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1577CE-8227-44B0-9C64-23344FEB0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FB1070-AED6-457C-BA8F-C7AC2665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1FEFA3-A736-43C5-86FD-11ECC80E9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25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6527E-D89F-456A-A433-9C5F2634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713EE28-B37A-4944-81FA-43848CE61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169D8B-135A-417C-BA5C-1F5DD032D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A7DD75-14FF-4596-9C0E-6FD1EBAA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E64773-D0BC-4D7F-8590-031616588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74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2BC4F9-6442-4E1F-9630-A5DB7176B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BEB728A-E348-466B-959E-FFEF66E23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C8BF1A-81FC-4C87-BED7-6DE3C26C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D8104F-F0CA-4EA9-A88F-06450F474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C01587-9C88-423B-BD90-D68888E4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77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5AE27-8A1E-4170-BC48-B46FED8AC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81DFF4-9433-4696-BECB-3BC5343C2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8DCC63-BB74-4A4F-9F0E-937AD1EA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267B3A-D908-440B-AC9C-7FB3E6B2F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2A06BD-A485-4EA7-9933-6A9763F7A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79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9F4E7-049D-431B-AD78-C5007743A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2E806D0-DF66-4B3E-9B58-FE2D493EA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5F38E8-A6EC-4994-B33D-E4A1805A3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7A1F8B-5AB9-4C9A-8CED-5DA366FC1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DF45BE-C755-47B1-8ED9-DAACDD6A9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55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603B3D-F41D-464A-98FF-D9325EE22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4CE769-E03F-4F19-9CB3-C17F71850D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AB6837F-F10E-4432-9CC1-1AEB10524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B89B4C-BABD-4E09-890E-1BE2521E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499536-1104-4789-A6AF-C6D86CE1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5A6D59-EAA7-4FC0-AF16-765A25A5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4C8A80-D2FB-4CA4-AD07-C908CFE0F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82E6A2-9940-45BF-94A0-525017043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878FDEC-6FEB-443E-9855-87CEA2ACA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75B1BD-FFB2-4936-87B7-4405C02D7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E1ED882-0DB4-4F7A-84A2-52D69630D9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B1434A9-88E1-4FDB-B7E2-94384609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9821CC4-86A5-4346-960D-F31E12D3E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583863B-C822-4D06-B002-A4E7806E7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43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0F90B-C957-4BFB-9D15-D4B253A8A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20812B1-56B9-43DB-A7A4-E8307A4D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03D1D3F-7598-4DB5-B38A-645CC2DD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C3A3C5F-8197-4448-B3AC-532F51D03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38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FA371CD-75D8-42F2-B102-485FA223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D75E2F2-BCB6-4B7D-9F14-842CBC62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E83A397-5169-433D-B2CE-3B7084542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0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D45DA-9D9C-4D83-BD80-F5E62EEF5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1AAD2A-ACFF-43A1-8734-6675F598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95A823-F4B4-4F21-B665-8E16BD05D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E5A6D0-E79C-4D96-98B0-91BA9EDC3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7AF28F-D9E1-48F4-B6C1-9B929063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1B2D9B5-59DA-4D5A-90E5-768F2BB88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48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922EB-B2A3-440F-9DDF-2E8B955B8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F37093D-BF13-4E3A-85E5-088C7BA40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2769C3A-0939-4DE4-ABD5-58ADF11DF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5B8177-37FA-48A5-8A16-66499671C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2D7A6C-CD73-4ADB-AD24-83BD16767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3F00E68-7E02-4074-BA5A-1A75BA390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14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1019ECD-BB47-40BB-B4EE-310BF5D95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C9D824-A2A7-4B19-B5C2-A795A8C2A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C97695-9024-45D1-8F8B-CF8DF06BB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88BCF-11A3-483C-948C-F712E15CFE02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12EEE8-5808-4C47-998D-A467C04B8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FF7C69-57DA-4073-AD97-1E1B01FD9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27626-0F8B-4873-91CA-BD08C1D53E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62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DAF56-DA90-41A6-9487-E60A91217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Sistemas Numéricos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D176C6-E359-4D16-948D-2AEBFB6186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Prof. Rodrigo Amorim</a:t>
            </a:r>
          </a:p>
        </p:txBody>
      </p:sp>
    </p:spTree>
    <p:extLst>
      <p:ext uri="{BB962C8B-B14F-4D97-AF65-F5344CB8AC3E}">
        <p14:creationId xmlns:p14="http://schemas.microsoft.com/office/powerpoint/2010/main" val="3736565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540F6-9E46-4973-A839-DAA202932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584"/>
            <a:ext cx="10515600" cy="615536"/>
          </a:xfrm>
        </p:spPr>
        <p:txBody>
          <a:bodyPr>
            <a:normAutofit fontScale="90000"/>
          </a:bodyPr>
          <a:lstStyle/>
          <a:p>
            <a:r>
              <a:rPr lang="pt-BR" dirty="0"/>
              <a:t>DEC-BIN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39DF91C-9324-4834-B654-340578A9D4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819956"/>
              </p:ext>
            </p:extLst>
          </p:nvPr>
        </p:nvGraphicFramePr>
        <p:xfrm>
          <a:off x="1885122" y="833120"/>
          <a:ext cx="8027510" cy="5527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751">
                  <a:extLst>
                    <a:ext uri="{9D8B030D-6E8A-4147-A177-3AD203B41FA5}">
                      <a16:colId xmlns:a16="http://schemas.microsoft.com/office/drawing/2014/main" val="3138988433"/>
                    </a:ext>
                  </a:extLst>
                </a:gridCol>
                <a:gridCol w="802751">
                  <a:extLst>
                    <a:ext uri="{9D8B030D-6E8A-4147-A177-3AD203B41FA5}">
                      <a16:colId xmlns:a16="http://schemas.microsoft.com/office/drawing/2014/main" val="107502433"/>
                    </a:ext>
                  </a:extLst>
                </a:gridCol>
                <a:gridCol w="802751">
                  <a:extLst>
                    <a:ext uri="{9D8B030D-6E8A-4147-A177-3AD203B41FA5}">
                      <a16:colId xmlns:a16="http://schemas.microsoft.com/office/drawing/2014/main" val="1641559443"/>
                    </a:ext>
                  </a:extLst>
                </a:gridCol>
                <a:gridCol w="802751">
                  <a:extLst>
                    <a:ext uri="{9D8B030D-6E8A-4147-A177-3AD203B41FA5}">
                      <a16:colId xmlns:a16="http://schemas.microsoft.com/office/drawing/2014/main" val="2734137289"/>
                    </a:ext>
                  </a:extLst>
                </a:gridCol>
                <a:gridCol w="802751">
                  <a:extLst>
                    <a:ext uri="{9D8B030D-6E8A-4147-A177-3AD203B41FA5}">
                      <a16:colId xmlns:a16="http://schemas.microsoft.com/office/drawing/2014/main" val="3445988461"/>
                    </a:ext>
                  </a:extLst>
                </a:gridCol>
                <a:gridCol w="802751">
                  <a:extLst>
                    <a:ext uri="{9D8B030D-6E8A-4147-A177-3AD203B41FA5}">
                      <a16:colId xmlns:a16="http://schemas.microsoft.com/office/drawing/2014/main" val="2099088012"/>
                    </a:ext>
                  </a:extLst>
                </a:gridCol>
                <a:gridCol w="802751">
                  <a:extLst>
                    <a:ext uri="{9D8B030D-6E8A-4147-A177-3AD203B41FA5}">
                      <a16:colId xmlns:a16="http://schemas.microsoft.com/office/drawing/2014/main" val="1377403515"/>
                    </a:ext>
                  </a:extLst>
                </a:gridCol>
                <a:gridCol w="802751">
                  <a:extLst>
                    <a:ext uri="{9D8B030D-6E8A-4147-A177-3AD203B41FA5}">
                      <a16:colId xmlns:a16="http://schemas.microsoft.com/office/drawing/2014/main" val="3542238190"/>
                    </a:ext>
                  </a:extLst>
                </a:gridCol>
                <a:gridCol w="802751">
                  <a:extLst>
                    <a:ext uri="{9D8B030D-6E8A-4147-A177-3AD203B41FA5}">
                      <a16:colId xmlns:a16="http://schemas.microsoft.com/office/drawing/2014/main" val="2680859894"/>
                    </a:ext>
                  </a:extLst>
                </a:gridCol>
                <a:gridCol w="802751">
                  <a:extLst>
                    <a:ext uri="{9D8B030D-6E8A-4147-A177-3AD203B41FA5}">
                      <a16:colId xmlns:a16="http://schemas.microsoft.com/office/drawing/2014/main" val="4098903051"/>
                    </a:ext>
                  </a:extLst>
                </a:gridCol>
              </a:tblGrid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646420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090108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892022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727921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48495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17123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112331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7972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74776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360150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566109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4918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020532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989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30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540F6-9E46-4973-A839-DAA202932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15536"/>
          </a:xfrm>
        </p:spPr>
        <p:txBody>
          <a:bodyPr>
            <a:normAutofit fontScale="90000"/>
          </a:bodyPr>
          <a:lstStyle/>
          <a:p>
            <a:r>
              <a:rPr lang="pt-BR" dirty="0"/>
              <a:t>HEX-BIN-DEC / DEC-BIN-HEX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2680440A-650D-43E8-B979-6BD8D486DB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043068"/>
              </p:ext>
            </p:extLst>
          </p:nvPr>
        </p:nvGraphicFramePr>
        <p:xfrm>
          <a:off x="1913090" y="615536"/>
          <a:ext cx="8027520" cy="6320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960">
                  <a:extLst>
                    <a:ext uri="{9D8B030D-6E8A-4147-A177-3AD203B41FA5}">
                      <a16:colId xmlns:a16="http://schemas.microsoft.com/office/drawing/2014/main" val="3138988433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1950778059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2473703435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107502433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1641559443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2734137289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3445988461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2099088012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1377403515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3542238190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2680859894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4098903051"/>
                    </a:ext>
                  </a:extLst>
                </a:gridCol>
              </a:tblGrid>
              <a:tr h="394852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646420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090108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892022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727921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48495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17123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112331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7972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74776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360150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566109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4918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020532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98952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282348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861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434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08165-1FF6-404C-A727-53C4C07F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7B0C64AC-9F3C-4EF9-9EA1-267EA3AE3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8" y="1883346"/>
            <a:ext cx="4034589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3)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/>
              <a:t>112 – BIN – HEX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/>
              <a:t>183 – BIN - HEX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/>
              <a:t>10101101 – DEC –HEX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/>
              <a:t>11100010 – DEC - HEX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/>
              <a:t>1CB – BIN – DEC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/>
              <a:t>2F9 – BIN - DEC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1C982F7-0869-486F-BF12-5DBCC7E4F3C9}"/>
              </a:ext>
            </a:extLst>
          </p:cNvPr>
          <p:cNvGraphicFramePr>
            <a:graphicFrameLocks/>
          </p:cNvGraphicFramePr>
          <p:nvPr/>
        </p:nvGraphicFramePr>
        <p:xfrm>
          <a:off x="4024112" y="172467"/>
          <a:ext cx="8027520" cy="6320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960">
                  <a:extLst>
                    <a:ext uri="{9D8B030D-6E8A-4147-A177-3AD203B41FA5}">
                      <a16:colId xmlns:a16="http://schemas.microsoft.com/office/drawing/2014/main" val="3138988433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1950778059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2473703435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107502433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1641559443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2734137289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3445988461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2099088012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1377403515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3542238190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2680859894"/>
                    </a:ext>
                  </a:extLst>
                </a:gridCol>
                <a:gridCol w="668960">
                  <a:extLst>
                    <a:ext uri="{9D8B030D-6E8A-4147-A177-3AD203B41FA5}">
                      <a16:colId xmlns:a16="http://schemas.microsoft.com/office/drawing/2014/main" val="4098903051"/>
                    </a:ext>
                  </a:extLst>
                </a:gridCol>
              </a:tblGrid>
              <a:tr h="394852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646420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090108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892022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727921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48495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17123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112331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7972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74776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360150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566109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4918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020532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989523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282348"/>
                  </a:ext>
                </a:extLst>
              </a:tr>
              <a:tr h="394852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861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060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017490" y="1556793"/>
            <a:ext cx="414967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200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= </a:t>
            </a:r>
            <a:r>
              <a:rPr lang="pt-BR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___________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(16)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  = </a:t>
            </a:r>
            <a:r>
              <a:rPr lang="pt-BR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___________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endParaRPr lang="pt-BR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F6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= </a:t>
            </a:r>
            <a:r>
              <a:rPr lang="pt-BR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___________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(10)</a:t>
            </a:r>
            <a:endParaRPr lang="pt-BR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= </a:t>
            </a:r>
            <a:r>
              <a:rPr lang="pt-BR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___________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endParaRPr lang="pt-BR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70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 = </a:t>
            </a:r>
            <a:r>
              <a:rPr lang="pt-BR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____________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endParaRPr lang="pt-BR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AAA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  = </a:t>
            </a:r>
            <a:r>
              <a:rPr lang="pt-BR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____________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(10)</a:t>
            </a:r>
            <a:endParaRPr lang="pt-BR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600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    = </a:t>
            </a:r>
            <a:r>
              <a:rPr lang="pt-BR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____________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endParaRPr lang="pt-BR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0101111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pt-BR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__________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(16)</a:t>
            </a:r>
            <a:endParaRPr lang="pt-BR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1E0F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pt-B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  = </a:t>
            </a:r>
            <a:r>
              <a:rPr lang="pt-BR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____________</a:t>
            </a:r>
            <a:r>
              <a:rPr lang="pt-BR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endParaRPr lang="pt-BR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032"/>
          </a:xfrm>
        </p:spPr>
        <p:txBody>
          <a:bodyPr>
            <a:normAutofit fontScale="90000"/>
          </a:bodyPr>
          <a:lstStyle/>
          <a:p>
            <a:r>
              <a:rPr lang="pt-BR" dirty="0"/>
              <a:t>Exercícios: Sortidas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881158" y="1252824"/>
            <a:ext cx="7072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Faça a conversão numérica para a base indicada</a:t>
            </a: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049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08067D-676D-4755-80E5-9D3402D3C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4" y="434147"/>
            <a:ext cx="10515600" cy="6324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/>
              <a:t>Binário</a:t>
            </a:r>
          </a:p>
          <a:p>
            <a:pPr marL="457200" lvl="1" indent="0">
              <a:buNone/>
            </a:pPr>
            <a:r>
              <a:rPr lang="pt-BR" sz="3200" dirty="0"/>
              <a:t>	0; 1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3200" dirty="0"/>
              <a:t>Octal</a:t>
            </a:r>
          </a:p>
          <a:p>
            <a:pPr marL="0" indent="0">
              <a:buNone/>
            </a:pPr>
            <a:r>
              <a:rPr lang="pt-BR" sz="3200" dirty="0"/>
              <a:t>	0; 1; 2; 3; 4; 5; 6; 7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3200" dirty="0"/>
              <a:t>Decimal</a:t>
            </a:r>
          </a:p>
          <a:p>
            <a:pPr marL="0" indent="0">
              <a:buNone/>
            </a:pPr>
            <a:r>
              <a:rPr lang="pt-BR" sz="3200" dirty="0"/>
              <a:t>	0; 1; 2; 3; 4; 5; 6; 7; 8; 9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3200" dirty="0"/>
              <a:t>Hexadecimal</a:t>
            </a:r>
          </a:p>
          <a:p>
            <a:pPr marL="0" indent="0">
              <a:buNone/>
            </a:pPr>
            <a:r>
              <a:rPr lang="pt-BR" sz="3200" dirty="0"/>
              <a:t>	0; 1; 2; 3; 4; 5; 6; 7; 8; 9; A; B; C; D; E; F</a:t>
            </a:r>
          </a:p>
        </p:txBody>
      </p:sp>
    </p:spTree>
    <p:extLst>
      <p:ext uri="{BB962C8B-B14F-4D97-AF65-F5344CB8AC3E}">
        <p14:creationId xmlns:p14="http://schemas.microsoft.com/office/powerpoint/2010/main" val="164071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540F6-9E46-4973-A839-DAA202932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536"/>
          </a:xfrm>
        </p:spPr>
        <p:txBody>
          <a:bodyPr>
            <a:normAutofit fontScale="90000"/>
          </a:bodyPr>
          <a:lstStyle/>
          <a:p>
            <a:r>
              <a:rPr lang="pt-BR" dirty="0"/>
              <a:t>DEC-BIN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C39DF91C-9324-4834-B654-340578A9D4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321279"/>
              </p:ext>
            </p:extLst>
          </p:nvPr>
        </p:nvGraphicFramePr>
        <p:xfrm>
          <a:off x="838200" y="1203960"/>
          <a:ext cx="794799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665">
                  <a:extLst>
                    <a:ext uri="{9D8B030D-6E8A-4147-A177-3AD203B41FA5}">
                      <a16:colId xmlns:a16="http://schemas.microsoft.com/office/drawing/2014/main" val="107502433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1641559443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2734137289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3445988461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2099088012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13774035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646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090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89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727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484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17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112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79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74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360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56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49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02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989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77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046CA-2D51-4091-9392-CF5C6E735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2284"/>
          </a:xfrm>
        </p:spPr>
        <p:txBody>
          <a:bodyPr>
            <a:normAutofit fontScale="90000"/>
          </a:bodyPr>
          <a:lstStyle/>
          <a:p>
            <a:r>
              <a:rPr lang="pt-BR" dirty="0"/>
              <a:t>DEC-BIN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79A8F423-9FBD-48C7-9D96-51C54FC8E9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822867"/>
              </p:ext>
            </p:extLst>
          </p:nvPr>
        </p:nvGraphicFramePr>
        <p:xfrm>
          <a:off x="838200" y="1223341"/>
          <a:ext cx="794799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665">
                  <a:extLst>
                    <a:ext uri="{9D8B030D-6E8A-4147-A177-3AD203B41FA5}">
                      <a16:colId xmlns:a16="http://schemas.microsoft.com/office/drawing/2014/main" val="107502433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1641559443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2734137289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3445988461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2099088012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13774035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646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090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89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727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484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17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112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79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74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360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56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49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77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381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45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5BC133-198E-4920-A530-134D6E424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>
            <a:normAutofit fontScale="90000"/>
          </a:bodyPr>
          <a:lstStyle/>
          <a:p>
            <a:r>
              <a:rPr lang="pt-BR" dirty="0"/>
              <a:t>BIN-DEC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C95376-CC93-4C3D-BAE2-29924BE9E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0897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ED1A8-0ADF-472A-A101-BE9DA0434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9F642D-1967-423C-8DD6-2AC53A72B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1)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/>
              <a:t>83</a:t>
            </a:r>
          </a:p>
          <a:p>
            <a:pPr marL="514350" indent="-514350">
              <a:buAutoNum type="alphaLcParenR"/>
            </a:pPr>
            <a:r>
              <a:rPr lang="pt-BR" dirty="0"/>
              <a:t>123</a:t>
            </a:r>
          </a:p>
          <a:p>
            <a:pPr marL="514350" indent="-514350">
              <a:buAutoNum type="alphaLcParenR"/>
            </a:pPr>
            <a:r>
              <a:rPr lang="pt-BR" dirty="0"/>
              <a:t>1011010</a:t>
            </a:r>
          </a:p>
        </p:txBody>
      </p:sp>
    </p:spTree>
    <p:extLst>
      <p:ext uri="{BB962C8B-B14F-4D97-AF65-F5344CB8AC3E}">
        <p14:creationId xmlns:p14="http://schemas.microsoft.com/office/powerpoint/2010/main" val="368266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6CED7-2DDC-43C9-B0BD-621B4F512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rmAutofit fontScale="90000"/>
          </a:bodyPr>
          <a:lstStyle/>
          <a:p>
            <a:r>
              <a:rPr lang="pt-BR" dirty="0"/>
              <a:t>DEC-HEX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1E5C24D7-08FD-41E8-9AEB-C031A26E56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080511"/>
              </p:ext>
            </p:extLst>
          </p:nvPr>
        </p:nvGraphicFramePr>
        <p:xfrm>
          <a:off x="838200" y="848140"/>
          <a:ext cx="794799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665">
                  <a:extLst>
                    <a:ext uri="{9D8B030D-6E8A-4147-A177-3AD203B41FA5}">
                      <a16:colId xmlns:a16="http://schemas.microsoft.com/office/drawing/2014/main" val="107502433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1641559443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2734137289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3445988461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2099088012"/>
                    </a:ext>
                  </a:extLst>
                </a:gridCol>
                <a:gridCol w="1324665">
                  <a:extLst>
                    <a:ext uri="{9D8B030D-6E8A-4147-A177-3AD203B41FA5}">
                      <a16:colId xmlns:a16="http://schemas.microsoft.com/office/drawing/2014/main" val="13774035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646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090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89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727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484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17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112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79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74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360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56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49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609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929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5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709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002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FA28A1-2FD0-4EBC-A5A7-8C669727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08559F6-8487-487E-89B5-220355BAD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rmAutofit fontScale="90000"/>
          </a:bodyPr>
          <a:lstStyle/>
          <a:p>
            <a:r>
              <a:rPr lang="pt-BR" dirty="0"/>
              <a:t>HEX-DEC</a:t>
            </a:r>
          </a:p>
        </p:txBody>
      </p:sp>
    </p:spTree>
    <p:extLst>
      <p:ext uri="{BB962C8B-B14F-4D97-AF65-F5344CB8AC3E}">
        <p14:creationId xmlns:p14="http://schemas.microsoft.com/office/powerpoint/2010/main" val="235017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ED1A8-0ADF-472A-A101-BE9DA0434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9F642D-1967-423C-8DD6-2AC53A72B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2)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/>
              <a:t>170</a:t>
            </a:r>
          </a:p>
          <a:p>
            <a:pPr marL="514350" indent="-514350">
              <a:buAutoNum type="alphaLcParenR"/>
            </a:pPr>
            <a:r>
              <a:rPr lang="pt-BR" dirty="0"/>
              <a:t>3D</a:t>
            </a:r>
          </a:p>
        </p:txBody>
      </p:sp>
    </p:spTree>
    <p:extLst>
      <p:ext uri="{BB962C8B-B14F-4D97-AF65-F5344CB8AC3E}">
        <p14:creationId xmlns:p14="http://schemas.microsoft.com/office/powerpoint/2010/main" val="1558427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245</Words>
  <Application>Microsoft Office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do Office</vt:lpstr>
      <vt:lpstr>Sistemas Numéricos</vt:lpstr>
      <vt:lpstr>Apresentação do PowerPoint</vt:lpstr>
      <vt:lpstr>DEC-BIN</vt:lpstr>
      <vt:lpstr>DEC-BIN</vt:lpstr>
      <vt:lpstr>BIN-DEC</vt:lpstr>
      <vt:lpstr>EXERCÍCIOS</vt:lpstr>
      <vt:lpstr>DEC-HEX</vt:lpstr>
      <vt:lpstr>HEX-DEC</vt:lpstr>
      <vt:lpstr>EXERCÍCIOS</vt:lpstr>
      <vt:lpstr>DEC-BIN</vt:lpstr>
      <vt:lpstr>HEX-BIN-DEC / DEC-BIN-HEX</vt:lpstr>
      <vt:lpstr>EXERCÍCIOS</vt:lpstr>
      <vt:lpstr>Exercícios: Sortidas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Numéricos</dc:title>
  <dc:creator>RODRIGO AMORIM MOTTA CARVALHO</dc:creator>
  <cp:lastModifiedBy>RODRIGO AMORIM MOTTA CARVALHO</cp:lastModifiedBy>
  <cp:revision>12</cp:revision>
  <dcterms:created xsi:type="dcterms:W3CDTF">2020-09-07T22:45:28Z</dcterms:created>
  <dcterms:modified xsi:type="dcterms:W3CDTF">2021-08-20T11:05:38Z</dcterms:modified>
</cp:coreProperties>
</file>