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590" r:id="rId7"/>
    <p:sldId id="264" r:id="rId8"/>
    <p:sldId id="262" r:id="rId9"/>
    <p:sldId id="263" r:id="rId10"/>
    <p:sldId id="261" r:id="rId11"/>
    <p:sldId id="265" r:id="rId12"/>
    <p:sldId id="268" r:id="rId13"/>
    <p:sldId id="269" r:id="rId14"/>
    <p:sldId id="270" r:id="rId15"/>
    <p:sldId id="266" r:id="rId16"/>
    <p:sldId id="267" r:id="rId17"/>
    <p:sldId id="271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EF7154C9-3903-4698-92D9-30A9714294F7}">
          <p14:sldIdLst>
            <p14:sldId id="256"/>
            <p14:sldId id="257"/>
            <p14:sldId id="258"/>
            <p14:sldId id="259"/>
            <p14:sldId id="260"/>
            <p14:sldId id="590"/>
            <p14:sldId id="264"/>
            <p14:sldId id="262"/>
            <p14:sldId id="263"/>
            <p14:sldId id="261"/>
            <p14:sldId id="265"/>
            <p14:sldId id="268"/>
            <p14:sldId id="269"/>
            <p14:sldId id="270"/>
            <p14:sldId id="266"/>
            <p14:sldId id="267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76" autoAdjust="0"/>
    <p:restoredTop sz="94660"/>
  </p:normalViewPr>
  <p:slideViewPr>
    <p:cSldViewPr snapToGrid="0">
      <p:cViewPr varScale="1">
        <p:scale>
          <a:sx n="83" d="100"/>
          <a:sy n="83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6B46A-68CE-4BF0-B22D-E922BE487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96E8BE-7B55-4502-891D-10BBD3827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16D304-225B-4BD1-917A-FF9A160F8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AE67-B7B2-49EB-AEF1-D66A4439B9C3}" type="datetimeFigureOut">
              <a:rPr lang="pt-BR" smtClean="0"/>
              <a:t>26/02/2022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D8C34E-4A1C-49A4-BF9F-5418BD0B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0F5795-DA3E-47AF-AE2C-756469B05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C3A4-1023-4797-80F9-F2461F1C0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2006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03C024-582E-40E6-8FA0-9691B8282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0E2109A-7788-4539-BB69-9B45C21F1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337963-3C8F-4967-99AA-D8003A512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AE67-B7B2-49EB-AEF1-D66A4439B9C3}" type="datetimeFigureOut">
              <a:rPr lang="pt-BR" smtClean="0"/>
              <a:t>26/02/2022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A1ED21-FDF2-4394-8DA6-50AAB925B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FE814D-846A-4A7B-91D2-C2E506EEC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C3A4-1023-4797-80F9-F2461F1C0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0641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CD9278-BC4C-4B90-A967-CFAA029E11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612EEDF-888A-4317-90B4-345C489C21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3ED189-C949-4264-802F-14F77172D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AE67-B7B2-49EB-AEF1-D66A4439B9C3}" type="datetimeFigureOut">
              <a:rPr lang="pt-BR" smtClean="0"/>
              <a:t>26/02/2022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D9D654-7896-4311-826B-70D5989E0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0E2A21-72F2-4AA3-8C64-D3F4921E1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C3A4-1023-4797-80F9-F2461F1C0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923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0A17B7-E7E9-4FDF-97DC-F6DF627DE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4638AF-0D09-4EA2-8BE4-A988C146D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E148AA-6629-4636-8E51-E5DF54F3F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AE67-B7B2-49EB-AEF1-D66A4439B9C3}" type="datetimeFigureOut">
              <a:rPr lang="pt-BR" smtClean="0"/>
              <a:t>26/02/2022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E6D9AC-28B9-4D84-A2F5-FA5B5BD8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348192-A76E-445D-BED0-DF0DA86DD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C3A4-1023-4797-80F9-F2461F1C0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4910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C96285-FC8A-41B4-BA0F-EF8E70CAD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348C1F9-C753-4D2A-B8B8-A853B6B1A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64C64F-F7F6-46D3-B7EC-A49454E6A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AE67-B7B2-49EB-AEF1-D66A4439B9C3}" type="datetimeFigureOut">
              <a:rPr lang="pt-BR" smtClean="0"/>
              <a:t>26/02/2022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9136E7-2D54-47E2-B60A-0F81F94DC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DD8CE7-B9D1-4335-BC55-036EB1363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C3A4-1023-4797-80F9-F2461F1C0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171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38D025-C7CF-4C50-ABF8-08E0935CE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8F8815-D8C7-4E5B-ABA3-EB3B0BB8F5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3FDDC90-13B1-45EB-8821-6A524DA27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85BDB15-2A8A-4490-B231-55C586AD0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AE67-B7B2-49EB-AEF1-D66A4439B9C3}" type="datetimeFigureOut">
              <a:rPr lang="pt-BR" smtClean="0"/>
              <a:t>26/02/2022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8688926-B99D-446B-B1D5-7FEEEE117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793062C-4EBB-4AE5-8EA1-C4E3BAEEC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C3A4-1023-4797-80F9-F2461F1C0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0100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DEA4A0-837A-4AA5-B9A8-8F4F99209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4BCDFAC-7EB1-4334-A44C-B3C6C09BB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BDBBD1A-932A-45E9-9AFA-24F073D73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9E90E97-EDFB-4067-9CE6-DA9EA9CFEE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B4CE131-4D09-4778-9FA2-2550F1F34E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9628C8A-5370-48ED-8B9E-9F5662B96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AE67-B7B2-49EB-AEF1-D66A4439B9C3}" type="datetimeFigureOut">
              <a:rPr lang="pt-BR" smtClean="0"/>
              <a:t>26/02/2022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3165183-DB3A-438A-94F2-D1E1A551A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AAAAE14-0769-4F66-BAD3-8EBD3AA63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C3A4-1023-4797-80F9-F2461F1C0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7484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96F961-62C7-4602-947E-D3E7EF0FB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7946D9F-0884-4D3F-87A9-84EA4FFD9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AE67-B7B2-49EB-AEF1-D66A4439B9C3}" type="datetimeFigureOut">
              <a:rPr lang="pt-BR" smtClean="0"/>
              <a:t>26/02/2022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9D58F58-4942-4C8D-9F05-E0C7D9D63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AEC911A-EFE0-4DA0-9F76-DB5CFA4D4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C3A4-1023-4797-80F9-F2461F1C0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3594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B22C4B6-C77B-4B6D-AC1B-0400CFE27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AE67-B7B2-49EB-AEF1-D66A4439B9C3}" type="datetimeFigureOut">
              <a:rPr lang="pt-BR" smtClean="0"/>
              <a:t>26/02/2022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666A513-2483-4B8B-A4DC-BEE7D393E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36AF075-674E-4F2D-B011-E59CADDF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C3A4-1023-4797-80F9-F2461F1C0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110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B19923-4A50-4AD9-8408-3C234C2FC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49FF7A-A1F8-40AB-9E9F-A5AF103EF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B4A69E-4E32-4ECF-8A29-F09BDC5C9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58B3F97-3273-4ECD-B0DE-33FB36631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AE67-B7B2-49EB-AEF1-D66A4439B9C3}" type="datetimeFigureOut">
              <a:rPr lang="pt-BR" smtClean="0"/>
              <a:t>26/02/2022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E6C2D69-F5F6-4783-A99A-DC5C3172E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F83F3E8-71E2-450A-85DA-DD1EA60CB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C3A4-1023-4797-80F9-F2461F1C0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0770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6A23EF-46BE-426B-8152-E3925172E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217F2B4-977B-46ED-8F09-9BBAC268C3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5F4C269-3307-404D-97D3-0875B3A42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0C5FDD1-A58F-421B-826C-B753FE544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AE67-B7B2-49EB-AEF1-D66A4439B9C3}" type="datetimeFigureOut">
              <a:rPr lang="pt-BR" smtClean="0"/>
              <a:t>26/02/2022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5372005-DD88-43F8-BC25-BE9476D71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0970843-A269-4A16-9FD5-85CD50297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C3A4-1023-4797-80F9-F2461F1C0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0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D075285-7EAA-40F7-BF32-CBFCB5AD5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49B66CF-301C-4B86-BC36-99C07D26F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70ADB1-5576-4300-BB56-2F0DEF49D1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DAE67-B7B2-49EB-AEF1-D66A4439B9C3}" type="datetimeFigureOut">
              <a:rPr lang="pt-BR" smtClean="0"/>
              <a:t>26/02/2022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EE8986-C375-4C16-865F-381716E63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EBA82B-4C2B-4E2C-9C50-F41AF90D9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FC3A4-1023-4797-80F9-F2461F1C0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49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54198-4C67-48DE-ADE6-A8ED033113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Hard Disk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B7AD5C-AF08-4A3E-824A-EFFA7C3EE0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Prof. Rodrigo Amorim</a:t>
            </a:r>
          </a:p>
        </p:txBody>
      </p:sp>
      <p:pic>
        <p:nvPicPr>
          <p:cNvPr id="1026" name="Picture 2" descr="HD Seagate de 10 TB">
            <a:extLst>
              <a:ext uri="{FF2B5EF4-FFF2-40B4-BE49-F238E27FC236}">
                <a16:creationId xmlns:a16="http://schemas.microsoft.com/office/drawing/2014/main" id="{38BE8034-BDD3-4E0B-9BD6-50A99E9FFF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r="22511"/>
          <a:stretch/>
        </p:blipFill>
        <p:spPr bwMode="auto">
          <a:xfrm>
            <a:off x="383821" y="1984729"/>
            <a:ext cx="3815645" cy="397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to selecionada">
            <a:extLst>
              <a:ext uri="{FF2B5EF4-FFF2-40B4-BE49-F238E27FC236}">
                <a16:creationId xmlns:a16="http://schemas.microsoft.com/office/drawing/2014/main" id="{96D93831-BB3C-443C-B835-CDC2035F08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36" r="54715" b="20329"/>
          <a:stretch/>
        </p:blipFill>
        <p:spPr bwMode="auto">
          <a:xfrm>
            <a:off x="8884356" y="770975"/>
            <a:ext cx="3115733" cy="563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054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9FFF86-C8D4-44E4-AE9C-EAD0FD54A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8" y="1825625"/>
            <a:ext cx="4872466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solidFill>
                  <a:srgbClr val="000000"/>
                </a:solidFill>
                <a:latin typeface="Open Sans"/>
              </a:rPr>
              <a:t>O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/>
              </a:rPr>
              <a:t> disco é dividido em </a:t>
            </a:r>
            <a:r>
              <a:rPr lang="pt-BR" b="0" i="1" dirty="0">
                <a:solidFill>
                  <a:srgbClr val="000000"/>
                </a:solidFill>
                <a:effectLst/>
                <a:latin typeface="Open Sans"/>
              </a:rPr>
              <a:t>cilindros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/>
              </a:rPr>
              <a:t>, </a:t>
            </a:r>
            <a:r>
              <a:rPr lang="pt-BR" b="0" i="1" dirty="0">
                <a:solidFill>
                  <a:srgbClr val="000000"/>
                </a:solidFill>
                <a:effectLst/>
                <a:latin typeface="Open Sans"/>
              </a:rPr>
              <a:t>trilhas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/>
              </a:rPr>
              <a:t> e </a:t>
            </a:r>
            <a:r>
              <a:rPr lang="pt-BR" b="0" i="1" dirty="0">
                <a:solidFill>
                  <a:srgbClr val="000000"/>
                </a:solidFill>
                <a:effectLst/>
                <a:latin typeface="Open Sans"/>
              </a:rPr>
              <a:t>setores</a:t>
            </a:r>
            <a:endParaRPr lang="pt-BR" dirty="0"/>
          </a:p>
        </p:txBody>
      </p:sp>
      <p:pic>
        <p:nvPicPr>
          <p:cNvPr id="6146" name="Picture 2" descr="Geometria de disco">
            <a:extLst>
              <a:ext uri="{FF2B5EF4-FFF2-40B4-BE49-F238E27FC236}">
                <a16:creationId xmlns:a16="http://schemas.microsoft.com/office/drawing/2014/main" id="{4058BBBE-F653-4D78-8F8C-4453D498A8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" b="8827"/>
          <a:stretch/>
        </p:blipFill>
        <p:spPr bwMode="auto">
          <a:xfrm>
            <a:off x="5164014" y="1162878"/>
            <a:ext cx="7027986" cy="453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714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DE2EB3-A3E7-496B-B8D9-8F81B8C70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pt-BR" dirty="0"/>
              <a:t>Como melhorar o desempenho 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C56C51-2D38-42F1-A7C1-44EB2E5FC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670" y="1828943"/>
            <a:ext cx="3521765" cy="4351338"/>
          </a:xfrm>
        </p:spPr>
        <p:txBody>
          <a:bodyPr/>
          <a:lstStyle/>
          <a:p>
            <a:r>
              <a:rPr lang="pt-BR" dirty="0"/>
              <a:t>Desfragmentação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2290" name="Picture 2" descr="Por que e como desfragmentar seu HD | RBtech Hardware">
            <a:extLst>
              <a:ext uri="{FF2B5EF4-FFF2-40B4-BE49-F238E27FC236}">
                <a16:creationId xmlns:a16="http://schemas.microsoft.com/office/drawing/2014/main" id="{65BD4403-2E03-469D-9C9E-A2A2AE359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904" y="1128474"/>
            <a:ext cx="7885044" cy="571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854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3CF15E-2DBA-4A7D-8D28-543BAB105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pt-BR" dirty="0"/>
              <a:t>Como melhorar o desempenho 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678F15-C292-4B88-B0EE-09382F88A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022600" cy="4351338"/>
          </a:xfrm>
        </p:spPr>
        <p:txBody>
          <a:bodyPr/>
          <a:lstStyle/>
          <a:p>
            <a:r>
              <a:rPr lang="pt-BR" dirty="0"/>
              <a:t>Particionamento</a:t>
            </a:r>
          </a:p>
          <a:p>
            <a:endParaRPr lang="pt-BR" dirty="0"/>
          </a:p>
          <a:p>
            <a:pPr lvl="1"/>
            <a:r>
              <a:rPr lang="pt-BR" dirty="0"/>
              <a:t>Organização</a:t>
            </a:r>
          </a:p>
          <a:p>
            <a:pPr lvl="1"/>
            <a:r>
              <a:rPr lang="pt-BR" dirty="0"/>
              <a:t>Segurança</a:t>
            </a:r>
          </a:p>
          <a:p>
            <a:pPr lvl="1"/>
            <a:r>
              <a:rPr lang="pt-BR" dirty="0"/>
              <a:t>Velocidade</a:t>
            </a:r>
          </a:p>
          <a:p>
            <a:endParaRPr lang="pt-BR" dirty="0"/>
          </a:p>
        </p:txBody>
      </p:sp>
      <p:pic>
        <p:nvPicPr>
          <p:cNvPr id="13314" name="Picture 2" descr="Como particionar o HD e deixar seus arquivos mais organizados | Dicas e  Tutoriais | TechTudo">
            <a:extLst>
              <a:ext uri="{FF2B5EF4-FFF2-40B4-BE49-F238E27FC236}">
                <a16:creationId xmlns:a16="http://schemas.microsoft.com/office/drawing/2014/main" id="{51097000-8A6E-4C02-882C-2EA1510F2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418" y="991165"/>
            <a:ext cx="7537174" cy="574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880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A0AC81-0CCA-469D-9357-A5BD8B92A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pt-BR" dirty="0"/>
              <a:t>Como melhorar o desempenho 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CDA61E-DFAC-4708-B3B8-6D47EABEF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27" y="1560582"/>
            <a:ext cx="4512887" cy="4351338"/>
          </a:xfrm>
        </p:spPr>
        <p:txBody>
          <a:bodyPr/>
          <a:lstStyle/>
          <a:p>
            <a:r>
              <a:rPr lang="pt-BR" dirty="0"/>
              <a:t>Limpeza de Registro</a:t>
            </a:r>
          </a:p>
          <a:p>
            <a:pPr lvl="1"/>
            <a:r>
              <a:rPr lang="pt-BR" b="0" i="0" dirty="0">
                <a:solidFill>
                  <a:srgbClr val="000000"/>
                </a:solidFill>
                <a:effectLst/>
              </a:rPr>
              <a:t>Registry </a:t>
            </a:r>
            <a:r>
              <a:rPr lang="pt-BR" b="0" i="0" dirty="0" err="1">
                <a:solidFill>
                  <a:srgbClr val="000000"/>
                </a:solidFill>
                <a:effectLst/>
              </a:rPr>
              <a:t>Repair</a:t>
            </a:r>
            <a:endParaRPr lang="pt-BR" b="0" i="0" dirty="0">
              <a:solidFill>
                <a:srgbClr val="000000"/>
              </a:solidFill>
              <a:effectLst/>
            </a:endParaRPr>
          </a:p>
          <a:p>
            <a:pPr lvl="1"/>
            <a:r>
              <a:rPr lang="pt-BR" b="0" i="0" dirty="0" err="1">
                <a:solidFill>
                  <a:srgbClr val="000000"/>
                </a:solidFill>
                <a:effectLst/>
              </a:rPr>
              <a:t>Wise</a:t>
            </a:r>
            <a:r>
              <a:rPr lang="pt-BR" b="0" i="0" dirty="0">
                <a:solidFill>
                  <a:srgbClr val="000000"/>
                </a:solidFill>
                <a:effectLst/>
              </a:rPr>
              <a:t> Registry </a:t>
            </a:r>
            <a:r>
              <a:rPr lang="pt-BR" b="0" i="0" dirty="0" err="1">
                <a:solidFill>
                  <a:srgbClr val="000000"/>
                </a:solidFill>
                <a:effectLst/>
              </a:rPr>
              <a:t>Cleaner</a:t>
            </a:r>
            <a:r>
              <a:rPr lang="pt-BR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</a:rPr>
              <a:t>Free</a:t>
            </a:r>
            <a:endParaRPr lang="pt-BR" b="0" i="0" dirty="0">
              <a:solidFill>
                <a:srgbClr val="000000"/>
              </a:solidFill>
              <a:effectLst/>
            </a:endParaRPr>
          </a:p>
          <a:p>
            <a:pPr lvl="1"/>
            <a:r>
              <a:rPr lang="pt-BR" b="0" i="0" dirty="0" err="1">
                <a:solidFill>
                  <a:srgbClr val="000000"/>
                </a:solidFill>
                <a:effectLst/>
              </a:rPr>
              <a:t>CCleaner</a:t>
            </a:r>
            <a:endParaRPr lang="pt-BR" b="0" i="0" dirty="0">
              <a:solidFill>
                <a:srgbClr val="000000"/>
              </a:solidFill>
              <a:effectLst/>
            </a:endParaRPr>
          </a:p>
          <a:p>
            <a:pPr lvl="1"/>
            <a:r>
              <a:rPr lang="pt-BR" b="0" i="0" dirty="0" err="1">
                <a:solidFill>
                  <a:srgbClr val="000000"/>
                </a:solidFill>
                <a:effectLst/>
              </a:rPr>
              <a:t>Auslogics</a:t>
            </a:r>
            <a:r>
              <a:rPr lang="pt-BR" b="0" i="0" dirty="0">
                <a:solidFill>
                  <a:srgbClr val="000000"/>
                </a:solidFill>
                <a:effectLst/>
              </a:rPr>
              <a:t> Registry </a:t>
            </a:r>
            <a:r>
              <a:rPr lang="pt-BR" b="0" i="0" dirty="0" err="1">
                <a:solidFill>
                  <a:srgbClr val="000000"/>
                </a:solidFill>
                <a:effectLst/>
              </a:rPr>
              <a:t>Cleaner</a:t>
            </a:r>
            <a:endParaRPr lang="pt-BR" b="0" i="0" dirty="0">
              <a:solidFill>
                <a:srgbClr val="000000"/>
              </a:solidFill>
              <a:effectLst/>
            </a:endParaRPr>
          </a:p>
          <a:p>
            <a:pPr lvl="1"/>
            <a:r>
              <a:rPr lang="pt-BR" b="0" i="0" dirty="0" err="1">
                <a:effectLst/>
                <a:latin typeface="Segoe UI" panose="020B0502040204020203" pitchFamily="34" charset="0"/>
              </a:rPr>
              <a:t>LittleRegistryCleaner</a:t>
            </a:r>
            <a:r>
              <a:rPr lang="pt-BR" b="0" i="0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er</a:t>
            </a:r>
            <a:endParaRPr lang="pt-BR" b="0" i="0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  <a:p>
            <a:pPr lvl="1"/>
            <a:r>
              <a:rPr lang="pt-BR" dirty="0"/>
              <a:t>MV </a:t>
            </a:r>
            <a:r>
              <a:rPr lang="pt-BR" dirty="0" err="1"/>
              <a:t>RegClean</a:t>
            </a:r>
            <a:endParaRPr lang="pt-BR" dirty="0"/>
          </a:p>
          <a:p>
            <a:pPr lvl="1"/>
            <a:r>
              <a:rPr lang="pt-BR" dirty="0" err="1"/>
              <a:t>RegSupreme</a:t>
            </a:r>
            <a:endParaRPr lang="pt-BR" dirty="0"/>
          </a:p>
          <a:p>
            <a:pPr lvl="1"/>
            <a:r>
              <a:rPr lang="pt-BR" dirty="0" err="1"/>
              <a:t>Revo</a:t>
            </a:r>
            <a:endParaRPr lang="pt-BR" dirty="0"/>
          </a:p>
          <a:p>
            <a:endParaRPr lang="pt-BR" dirty="0"/>
          </a:p>
        </p:txBody>
      </p:sp>
      <p:pic>
        <p:nvPicPr>
          <p:cNvPr id="14338" name="Picture 2" descr="Como fazer limpeza de registros no CCleaner | Dicas e Tutoriais | TechTudo">
            <a:extLst>
              <a:ext uri="{FF2B5EF4-FFF2-40B4-BE49-F238E27FC236}">
                <a16:creationId xmlns:a16="http://schemas.microsoft.com/office/drawing/2014/main" id="{FF84C0E0-906D-4562-A0C9-59CC9BD4F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514" y="1087541"/>
            <a:ext cx="7407859" cy="529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32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F915A1-34E0-4990-89A5-49CABF046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3112911" cy="662164"/>
          </a:xfrm>
        </p:spPr>
        <p:txBody>
          <a:bodyPr>
            <a:normAutofit fontScale="90000"/>
          </a:bodyPr>
          <a:lstStyle/>
          <a:p>
            <a:r>
              <a:rPr lang="pt-BR" dirty="0"/>
              <a:t>Recuperação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1B154D-3537-447C-99C6-39DF90BA6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67728" cy="4351338"/>
          </a:xfrm>
        </p:spPr>
        <p:txBody>
          <a:bodyPr>
            <a:normAutofit/>
          </a:bodyPr>
          <a:lstStyle/>
          <a:p>
            <a:r>
              <a:rPr lang="pt-BR" dirty="0"/>
              <a:t>Recuperação Lógica</a:t>
            </a:r>
          </a:p>
          <a:p>
            <a:r>
              <a:rPr lang="pt-BR" dirty="0"/>
              <a:t>Recuperação Física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 err="1"/>
              <a:t>Zerofill</a:t>
            </a:r>
            <a:endParaRPr lang="pt-BR" dirty="0"/>
          </a:p>
          <a:p>
            <a:r>
              <a:rPr lang="pt-BR" dirty="0" err="1"/>
              <a:t>Recuva</a:t>
            </a:r>
            <a:endParaRPr lang="pt-BR" dirty="0"/>
          </a:p>
          <a:p>
            <a:r>
              <a:rPr lang="pt-BR" dirty="0" err="1"/>
              <a:t>iCare</a:t>
            </a:r>
            <a:r>
              <a:rPr lang="pt-BR" dirty="0"/>
              <a:t> Data Recovery </a:t>
            </a:r>
            <a:r>
              <a:rPr lang="pt-BR" dirty="0" err="1"/>
              <a:t>Free</a:t>
            </a:r>
            <a:endParaRPr lang="pt-BR" dirty="0"/>
          </a:p>
        </p:txBody>
      </p:sp>
      <p:pic>
        <p:nvPicPr>
          <p:cNvPr id="15362" name="Picture 2" descr="Easy Recovery – Recuperação de dados.">
            <a:extLst>
              <a:ext uri="{FF2B5EF4-FFF2-40B4-BE49-F238E27FC236}">
                <a16:creationId xmlns:a16="http://schemas.microsoft.com/office/drawing/2014/main" id="{1F543B1A-4FBE-4363-A198-1605FF971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469" y="793374"/>
            <a:ext cx="7229247" cy="555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410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026C8A-B53D-47D2-BEE1-8C9ECE0AF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SSD (</a:t>
            </a:r>
            <a:r>
              <a:rPr lang="pt-BR" dirty="0" err="1"/>
              <a:t>Solid</a:t>
            </a:r>
            <a:r>
              <a:rPr lang="pt-BR" dirty="0"/>
              <a:t> </a:t>
            </a:r>
            <a:r>
              <a:rPr lang="pt-BR" dirty="0" err="1"/>
              <a:t>State</a:t>
            </a:r>
            <a:r>
              <a:rPr lang="pt-BR" dirty="0"/>
              <a:t> Drive)</a:t>
            </a:r>
          </a:p>
        </p:txBody>
      </p:sp>
      <p:pic>
        <p:nvPicPr>
          <p:cNvPr id="10242" name="Picture 2" descr="Visão interna e externa de uma unidade SSD de 64 GB da Sandisk">
            <a:extLst>
              <a:ext uri="{FF2B5EF4-FFF2-40B4-BE49-F238E27FC236}">
                <a16:creationId xmlns:a16="http://schemas.microsoft.com/office/drawing/2014/main" id="{81DE8E0B-D946-4E4D-AB98-6E9959E82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02" y="1662012"/>
            <a:ext cx="7004188" cy="483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7FBFF1B-B5FA-4385-A674-B42B5A7649F3}"/>
              </a:ext>
            </a:extLst>
          </p:cNvPr>
          <p:cNvSpPr txBox="1"/>
          <p:nvPr/>
        </p:nvSpPr>
        <p:spPr>
          <a:xfrm>
            <a:off x="8772939" y="1179443"/>
            <a:ext cx="2580861" cy="51124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7380B66-6B7F-405E-AA03-2EB6A5C4C2D5}"/>
              </a:ext>
            </a:extLst>
          </p:cNvPr>
          <p:cNvSpPr txBox="1"/>
          <p:nvPr/>
        </p:nvSpPr>
        <p:spPr>
          <a:xfrm>
            <a:off x="8772938" y="1993761"/>
            <a:ext cx="2580861" cy="51124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95C8750-D379-47BD-935A-5B59179EE7FD}"/>
              </a:ext>
            </a:extLst>
          </p:cNvPr>
          <p:cNvSpPr txBox="1"/>
          <p:nvPr/>
        </p:nvSpPr>
        <p:spPr>
          <a:xfrm>
            <a:off x="8772938" y="1662012"/>
            <a:ext cx="258086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70EF852-E58C-47D6-BEC1-189B0E956A55}"/>
              </a:ext>
            </a:extLst>
          </p:cNvPr>
          <p:cNvSpPr txBox="1"/>
          <p:nvPr/>
        </p:nvSpPr>
        <p:spPr>
          <a:xfrm>
            <a:off x="8989942" y="1249315"/>
            <a:ext cx="214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++++++++++++++++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2F34DC1-90BE-4BCD-8153-B6706FBDD826}"/>
              </a:ext>
            </a:extLst>
          </p:cNvPr>
          <p:cNvSpPr txBox="1"/>
          <p:nvPr/>
        </p:nvSpPr>
        <p:spPr>
          <a:xfrm>
            <a:off x="8989942" y="2031344"/>
            <a:ext cx="214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----------------------------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BD1FC7D-0FEA-4C2D-867F-67151508F3B1}"/>
              </a:ext>
            </a:extLst>
          </p:cNvPr>
          <p:cNvSpPr txBox="1"/>
          <p:nvPr/>
        </p:nvSpPr>
        <p:spPr>
          <a:xfrm>
            <a:off x="9155289" y="2788356"/>
            <a:ext cx="1738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Capacitor</a:t>
            </a:r>
          </a:p>
        </p:txBody>
      </p:sp>
    </p:spTree>
    <p:extLst>
      <p:ext uri="{BB962C8B-B14F-4D97-AF65-F5344CB8AC3E}">
        <p14:creationId xmlns:p14="http://schemas.microsoft.com/office/powerpoint/2010/main" val="3589653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3F7FD7-88B8-489C-AE90-6C0DCBFB2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217" y="26158"/>
            <a:ext cx="10515600" cy="662781"/>
          </a:xfrm>
        </p:spPr>
        <p:txBody>
          <a:bodyPr>
            <a:normAutofit fontScale="90000"/>
          </a:bodyPr>
          <a:lstStyle/>
          <a:p>
            <a:r>
              <a:rPr lang="pt-BR" dirty="0"/>
              <a:t>M.2							NVME</a:t>
            </a:r>
          </a:p>
        </p:txBody>
      </p:sp>
      <p:pic>
        <p:nvPicPr>
          <p:cNvPr id="11268" name="Picture 4" descr="SSD Intel 750 Series com PCI Express">
            <a:extLst>
              <a:ext uri="{FF2B5EF4-FFF2-40B4-BE49-F238E27FC236}">
                <a16:creationId xmlns:a16="http://schemas.microsoft.com/office/drawing/2014/main" id="{E5933322-5C3F-418F-8A49-BF4E8FDB4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892" y="2100058"/>
            <a:ext cx="5173606" cy="420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SSD Intel 750 Series com PCI Express">
            <a:extLst>
              <a:ext uri="{FF2B5EF4-FFF2-40B4-BE49-F238E27FC236}">
                <a16:creationId xmlns:a16="http://schemas.microsoft.com/office/drawing/2014/main" id="{A28911B4-4E88-43A0-BFC1-91673BA3A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78" y="547018"/>
            <a:ext cx="5464900" cy="287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9EDADBF-38FA-42D6-8A57-18411ED6F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516" y="2797791"/>
            <a:ext cx="4037591" cy="406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947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C898A11D-DC84-48A0-8B80-5DE141BF71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8" t="20548" r="11204" b="21122"/>
          <a:stretch/>
        </p:blipFill>
        <p:spPr bwMode="auto">
          <a:xfrm>
            <a:off x="225778" y="135532"/>
            <a:ext cx="5249961" cy="393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D3346820-C2FD-4AF7-AD94-511DE2F20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794" y="325998"/>
            <a:ext cx="3558824" cy="355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16AC4D8-759F-4A2A-A72E-B69424D2AE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66" t="59423" r="39079" b="14239"/>
          <a:stretch/>
        </p:blipFill>
        <p:spPr>
          <a:xfrm>
            <a:off x="6716263" y="4075289"/>
            <a:ext cx="4441612" cy="275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3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65BB0C-C105-4991-B495-18407901B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060" y="1795808"/>
            <a:ext cx="5257800" cy="4351338"/>
          </a:xfrm>
        </p:spPr>
        <p:txBody>
          <a:bodyPr>
            <a:normAutofit/>
          </a:bodyPr>
          <a:lstStyle/>
          <a:p>
            <a:pPr algn="just"/>
            <a:r>
              <a:rPr lang="pt-BR" sz="2000" b="0" i="0" dirty="0">
                <a:solidFill>
                  <a:srgbClr val="000000"/>
                </a:solidFill>
                <a:effectLst/>
                <a:latin typeface="Open Sans"/>
              </a:rPr>
              <a:t>O disco rígido é um dispositivo de armazenamento antigo, mas que evoluiu — e muito — com o passar dos anos. Um dos primeiros HDs que surgiram foi o que equipou o </a:t>
            </a:r>
            <a:r>
              <a:rPr lang="pt-BR" sz="2000" b="0" i="1" dirty="0">
                <a:solidFill>
                  <a:srgbClr val="000000"/>
                </a:solidFill>
                <a:effectLst/>
                <a:latin typeface="Open Sans"/>
              </a:rPr>
              <a:t>IBM 305 RAMAC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Open Sans"/>
              </a:rPr>
              <a:t>, computador que entrou em operação em 1956.</a:t>
            </a:r>
          </a:p>
          <a:p>
            <a:pPr algn="just"/>
            <a:r>
              <a:rPr lang="pt-BR" sz="2000" b="0" i="0" dirty="0">
                <a:solidFill>
                  <a:srgbClr val="000000"/>
                </a:solidFill>
                <a:effectLst/>
                <a:latin typeface="Open Sans"/>
              </a:rPr>
              <a:t>Esse HD era capaz de armazenar até 5 MB de dados (um avanço para a época) e possuía dimensões enormes.</a:t>
            </a:r>
          </a:p>
          <a:p>
            <a:pPr algn="just"/>
            <a:endParaRPr lang="pt-BR" sz="2000" dirty="0"/>
          </a:p>
        </p:txBody>
      </p:sp>
      <p:pic>
        <p:nvPicPr>
          <p:cNvPr id="2050" name="Picture 2" descr="Antigo HD do Metrô de São Paulo">
            <a:extLst>
              <a:ext uri="{FF2B5EF4-FFF2-40B4-BE49-F238E27FC236}">
                <a16:creationId xmlns:a16="http://schemas.microsoft.com/office/drawing/2014/main" id="{4C213A53-2496-4541-BB44-347BFA059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487" y="1527859"/>
            <a:ext cx="6357453" cy="424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596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FDFA35-B4D4-4842-A1C7-C42549B43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HD</a:t>
            </a:r>
          </a:p>
        </p:txBody>
      </p:sp>
      <p:pic>
        <p:nvPicPr>
          <p:cNvPr id="3074" name="Picture 2" descr="HDs de 3,5 e 2,5 polegadas">
            <a:extLst>
              <a:ext uri="{FF2B5EF4-FFF2-40B4-BE49-F238E27FC236}">
                <a16:creationId xmlns:a16="http://schemas.microsoft.com/office/drawing/2014/main" id="{E56A5B54-2310-41E3-9400-39669BE331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6" r="8654"/>
          <a:stretch/>
        </p:blipFill>
        <p:spPr bwMode="auto">
          <a:xfrm>
            <a:off x="552804" y="1878634"/>
            <a:ext cx="515888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laca lógica de um HD">
            <a:extLst>
              <a:ext uri="{FF2B5EF4-FFF2-40B4-BE49-F238E27FC236}">
                <a16:creationId xmlns:a16="http://schemas.microsoft.com/office/drawing/2014/main" id="{99B3F6BF-1833-4C72-8035-C38F407AD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"/>
          <a:stretch/>
        </p:blipFill>
        <p:spPr bwMode="auto">
          <a:xfrm>
            <a:off x="5918231" y="2240694"/>
            <a:ext cx="6064662" cy="368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455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CAE02C-994D-4359-BF9F-2523236D4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Componentes</a:t>
            </a:r>
          </a:p>
        </p:txBody>
      </p:sp>
      <p:pic>
        <p:nvPicPr>
          <p:cNvPr id="4098" name="Picture 2" descr="Interior de um HD">
            <a:extLst>
              <a:ext uri="{FF2B5EF4-FFF2-40B4-BE49-F238E27FC236}">
                <a16:creationId xmlns:a16="http://schemas.microsoft.com/office/drawing/2014/main" id="{4B1FB966-F587-4BC7-9DF5-558EAEF4C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555" y="1320027"/>
            <a:ext cx="9022881" cy="529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563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beça e braço de um HD">
            <a:extLst>
              <a:ext uri="{FF2B5EF4-FFF2-40B4-BE49-F238E27FC236}">
                <a16:creationId xmlns:a16="http://schemas.microsoft.com/office/drawing/2014/main" id="{A0734791-5A6F-4658-BA40-F2CACEA14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13094"/>
            <a:ext cx="57150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O atuador em destaque">
            <a:extLst>
              <a:ext uri="{FF2B5EF4-FFF2-40B4-BE49-F238E27FC236}">
                <a16:creationId xmlns:a16="http://schemas.microsoft.com/office/drawing/2014/main" id="{03A7C923-7ADB-4AB1-9FC0-893484874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2" y="413094"/>
            <a:ext cx="57150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AMR">
            <a:extLst>
              <a:ext uri="{FF2B5EF4-FFF2-40B4-BE49-F238E27FC236}">
                <a16:creationId xmlns:a16="http://schemas.microsoft.com/office/drawing/2014/main" id="{C847C2D6-0EB7-4188-B386-8D47850C1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853" y="3638549"/>
            <a:ext cx="5719837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403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Disco magnético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6</a:t>
            </a:fld>
            <a:endParaRPr lang="pt-B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42244" t="11171" r="3894" b="7840"/>
          <a:stretch>
            <a:fillRect/>
          </a:stretch>
        </p:blipFill>
        <p:spPr bwMode="auto">
          <a:xfrm>
            <a:off x="1083733" y="1643050"/>
            <a:ext cx="3797821" cy="512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 descr="C:\Users\Bruno Rodrigues\Desktop\HD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09" y="1029184"/>
            <a:ext cx="3704690" cy="414340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24468" t="10275" r="5319" b="4587"/>
          <a:stretch>
            <a:fillRect/>
          </a:stretch>
        </p:blipFill>
        <p:spPr bwMode="auto">
          <a:xfrm>
            <a:off x="5250386" y="3891756"/>
            <a:ext cx="284520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/>
          <a:srcRect r="56851" b="15094"/>
          <a:stretch>
            <a:fillRect/>
          </a:stretch>
        </p:blipFill>
        <p:spPr>
          <a:xfrm>
            <a:off x="5453059" y="1255400"/>
            <a:ext cx="2439859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142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F15898-9F94-47B3-87A2-3D5BD06D0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Rotação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5278BF-9EF2-4189-BADA-2C47CFA47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4200 RPM</a:t>
            </a:r>
          </a:p>
          <a:p>
            <a:r>
              <a:rPr lang="pt-BR" dirty="0"/>
              <a:t>5400 RPM</a:t>
            </a:r>
          </a:p>
          <a:p>
            <a:r>
              <a:rPr lang="pt-BR" dirty="0"/>
              <a:t>7200 RPM</a:t>
            </a:r>
          </a:p>
          <a:p>
            <a:endParaRPr lang="pt-BR" dirty="0"/>
          </a:p>
          <a:p>
            <a:r>
              <a:rPr lang="pt-BR" dirty="0"/>
              <a:t>SCSI</a:t>
            </a:r>
          </a:p>
          <a:p>
            <a:r>
              <a:rPr lang="pt-BR" dirty="0"/>
              <a:t>19800 RPM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4433F44-6D0B-480B-9CD3-6755DCA54C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980699"/>
              </p:ext>
            </p:extLst>
          </p:nvPr>
        </p:nvGraphicFramePr>
        <p:xfrm>
          <a:off x="4041912" y="2592567"/>
          <a:ext cx="7908234" cy="4023360"/>
        </p:xfrm>
        <a:graphic>
          <a:graphicData uri="http://schemas.openxmlformats.org/drawingml/2006/table">
            <a:tbl>
              <a:tblPr/>
              <a:tblGrid>
                <a:gridCol w="1780140">
                  <a:extLst>
                    <a:ext uri="{9D8B030D-6E8A-4147-A177-3AD203B41FA5}">
                      <a16:colId xmlns:a16="http://schemas.microsoft.com/office/drawing/2014/main" val="2631398807"/>
                    </a:ext>
                  </a:extLst>
                </a:gridCol>
                <a:gridCol w="1465071">
                  <a:extLst>
                    <a:ext uri="{9D8B030D-6E8A-4147-A177-3AD203B41FA5}">
                      <a16:colId xmlns:a16="http://schemas.microsoft.com/office/drawing/2014/main" val="3901616584"/>
                    </a:ext>
                  </a:extLst>
                </a:gridCol>
                <a:gridCol w="1272879">
                  <a:extLst>
                    <a:ext uri="{9D8B030D-6E8A-4147-A177-3AD203B41FA5}">
                      <a16:colId xmlns:a16="http://schemas.microsoft.com/office/drawing/2014/main" val="1799833026"/>
                    </a:ext>
                  </a:extLst>
                </a:gridCol>
                <a:gridCol w="1695072">
                  <a:extLst>
                    <a:ext uri="{9D8B030D-6E8A-4147-A177-3AD203B41FA5}">
                      <a16:colId xmlns:a16="http://schemas.microsoft.com/office/drawing/2014/main" val="1749771542"/>
                    </a:ext>
                  </a:extLst>
                </a:gridCol>
                <a:gridCol w="1695072">
                  <a:extLst>
                    <a:ext uri="{9D8B030D-6E8A-4147-A177-3AD203B41FA5}">
                      <a16:colId xmlns:a16="http://schemas.microsoft.com/office/drawing/2014/main" val="16229158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effectLst/>
                        </a:rPr>
                        <a:t>Versão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>
                          <a:effectLst/>
                        </a:rPr>
                        <a:t>Clock</a:t>
                      </a:r>
                      <a:endParaRPr lang="pt-BR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effectLst/>
                        </a:rPr>
                        <a:t>Bits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effectLst/>
                        </a:rPr>
                        <a:t>Dispositivos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effectLst/>
                        </a:rPr>
                        <a:t>Velocidade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154876"/>
                  </a:ext>
                </a:extLst>
              </a:tr>
              <a:tr h="268338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SCSI-1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5 MHz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5 MB/s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850492"/>
                  </a:ext>
                </a:extLst>
              </a:tr>
              <a:tr h="268338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SCSI-2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10 MHz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10 MB/s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78745"/>
                  </a:ext>
                </a:extLst>
              </a:tr>
              <a:tr h="268338">
                <a:tc>
                  <a:txBody>
                    <a:bodyPr/>
                    <a:lstStyle/>
                    <a:p>
                      <a:pPr algn="ctr"/>
                      <a:r>
                        <a:rPr lang="pt-BR" dirty="0" err="1">
                          <a:effectLst/>
                        </a:rPr>
                        <a:t>Wide</a:t>
                      </a:r>
                      <a:r>
                        <a:rPr lang="pt-BR" dirty="0">
                          <a:effectLst/>
                        </a:rPr>
                        <a:t> Fast SCSI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10 MHz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20 MB/s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493037"/>
                  </a:ext>
                </a:extLst>
              </a:tr>
              <a:tr h="268338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SCSI-3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20 MHz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20 MB/s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660676"/>
                  </a:ext>
                </a:extLst>
              </a:tr>
              <a:tr h="268338">
                <a:tc>
                  <a:txBody>
                    <a:bodyPr/>
                    <a:lstStyle/>
                    <a:p>
                      <a:pPr algn="ctr"/>
                      <a:r>
                        <a:rPr lang="pt-BR" dirty="0" err="1">
                          <a:effectLst/>
                        </a:rPr>
                        <a:t>Wide</a:t>
                      </a:r>
                      <a:r>
                        <a:rPr lang="pt-BR" dirty="0">
                          <a:effectLst/>
                        </a:rPr>
                        <a:t> Ultra SCSI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20 MHz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40 MB/s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596215"/>
                  </a:ext>
                </a:extLst>
              </a:tr>
              <a:tr h="268338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Ultra2 SCSI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40 MHz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40 MB/s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322722"/>
                  </a:ext>
                </a:extLst>
              </a:tr>
              <a:tr h="268338">
                <a:tc>
                  <a:txBody>
                    <a:bodyPr/>
                    <a:lstStyle/>
                    <a:p>
                      <a:pPr algn="ctr"/>
                      <a:r>
                        <a:rPr lang="pt-BR" dirty="0" err="1">
                          <a:effectLst/>
                        </a:rPr>
                        <a:t>Wide</a:t>
                      </a:r>
                      <a:r>
                        <a:rPr lang="pt-BR" dirty="0">
                          <a:effectLst/>
                        </a:rPr>
                        <a:t> Ultra2 SCSI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40 MHz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80 MB/s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774230"/>
                  </a:ext>
                </a:extLst>
              </a:tr>
              <a:tr h="268338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Ultra160 SCSI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40 MHz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16 (2x)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160 MB/s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686280"/>
                  </a:ext>
                </a:extLst>
              </a:tr>
              <a:tr h="268338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Ultra320 SCSI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80 MHz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16 (2x)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320 MB/s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943513"/>
                  </a:ext>
                </a:extLst>
              </a:tr>
              <a:tr h="268338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Ultra640 SCSI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160 MHz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16 (2x)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640 MB/s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428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524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C6DBB2-D3EE-499A-99F8-2CE4B440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Conexões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C2D83A-9C55-4387-B006-FFD09CEE5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70" y="1825625"/>
            <a:ext cx="5628860" cy="4351338"/>
          </a:xfrm>
        </p:spPr>
        <p:txBody>
          <a:bodyPr/>
          <a:lstStyle/>
          <a:p>
            <a:r>
              <a:rPr lang="pt-BR" b="0" i="0" dirty="0">
                <a:solidFill>
                  <a:srgbClr val="000000"/>
                </a:solidFill>
                <a:effectLst/>
                <a:latin typeface="PT Serif"/>
              </a:rPr>
              <a:t>Interface IDE (PATA)</a:t>
            </a:r>
          </a:p>
          <a:p>
            <a:r>
              <a:rPr lang="pt-BR" b="0" i="0" dirty="0">
                <a:solidFill>
                  <a:srgbClr val="000000"/>
                </a:solidFill>
                <a:effectLst/>
                <a:latin typeface="PT Serif"/>
              </a:rPr>
              <a:t>Interface SATA (Serial ATA)</a:t>
            </a:r>
          </a:p>
          <a:p>
            <a:pPr lvl="1"/>
            <a:r>
              <a:rPr lang="pt-BR" b="1" i="0" dirty="0">
                <a:solidFill>
                  <a:srgbClr val="000000"/>
                </a:solidFill>
                <a:effectLst/>
                <a:latin typeface="Open Sans"/>
              </a:rPr>
              <a:t>SATA I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/>
              </a:rPr>
              <a:t>: até 150 MB/s</a:t>
            </a:r>
          </a:p>
          <a:p>
            <a:pPr lvl="1"/>
            <a:r>
              <a:rPr lang="pt-BR" b="1" i="0" dirty="0">
                <a:solidFill>
                  <a:srgbClr val="000000"/>
                </a:solidFill>
                <a:effectLst/>
                <a:latin typeface="Open Sans"/>
              </a:rPr>
              <a:t>SATA II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/>
              </a:rPr>
              <a:t>: até 300 MB/s</a:t>
            </a:r>
          </a:p>
          <a:p>
            <a:pPr lvl="1"/>
            <a:r>
              <a:rPr lang="pt-BR" b="1" i="0" dirty="0">
                <a:solidFill>
                  <a:srgbClr val="000000"/>
                </a:solidFill>
                <a:effectLst/>
                <a:latin typeface="Open Sans"/>
              </a:rPr>
              <a:t>SATA III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/>
              </a:rPr>
              <a:t>: até 600 MB/s</a:t>
            </a:r>
          </a:p>
          <a:p>
            <a:r>
              <a:rPr lang="pt-BR" b="0" i="0" dirty="0">
                <a:solidFill>
                  <a:srgbClr val="000000"/>
                </a:solidFill>
                <a:effectLst/>
                <a:latin typeface="PT Serif"/>
              </a:rPr>
              <a:t>Interface SCSI</a:t>
            </a:r>
          </a:p>
          <a:p>
            <a:endParaRPr lang="pt-BR" b="0" i="0" dirty="0">
              <a:solidFill>
                <a:srgbClr val="000000"/>
              </a:solidFill>
              <a:effectLst/>
              <a:latin typeface="PT Serif"/>
            </a:endParaRPr>
          </a:p>
          <a:p>
            <a:endParaRPr lang="pt-BR" dirty="0"/>
          </a:p>
        </p:txBody>
      </p:sp>
      <p:pic>
        <p:nvPicPr>
          <p:cNvPr id="7170" name="Picture 2" descr="Cabo flat conectado ao HD">
            <a:extLst>
              <a:ext uri="{FF2B5EF4-FFF2-40B4-BE49-F238E27FC236}">
                <a16:creationId xmlns:a16="http://schemas.microsoft.com/office/drawing/2014/main" id="{C7ECC57C-F4D0-4934-B646-FC1835BFF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3" t="11924" r="7996"/>
          <a:stretch/>
        </p:blipFill>
        <p:spPr bwMode="auto">
          <a:xfrm>
            <a:off x="7512248" y="6304"/>
            <a:ext cx="4470400" cy="284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abo SATA e cabo de energia conectados ao HD">
            <a:extLst>
              <a:ext uri="{FF2B5EF4-FFF2-40B4-BE49-F238E27FC236}">
                <a16:creationId xmlns:a16="http://schemas.microsoft.com/office/drawing/2014/main" id="{6C214C2F-6FC1-4028-BF5D-C5012E3A11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7" t="989" r="1685" b="15357"/>
          <a:stretch/>
        </p:blipFill>
        <p:spPr bwMode="auto">
          <a:xfrm>
            <a:off x="7547129" y="3291857"/>
            <a:ext cx="4644871" cy="269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Tecnologia SCSI (Small Computer Systems Interface)">
            <a:extLst>
              <a:ext uri="{FF2B5EF4-FFF2-40B4-BE49-F238E27FC236}">
                <a16:creationId xmlns:a16="http://schemas.microsoft.com/office/drawing/2014/main" id="{EF2CABF5-FBA2-4D0C-9CFE-F2C1327FD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1730"/>
            <a:ext cx="3635022" cy="189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SCSI - Hardware.com.br">
            <a:extLst>
              <a:ext uri="{FF2B5EF4-FFF2-40B4-BE49-F238E27FC236}">
                <a16:creationId xmlns:a16="http://schemas.microsoft.com/office/drawing/2014/main" id="{D1638BA8-A686-4FDA-A01E-809D022EE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8" b="24075"/>
          <a:stretch/>
        </p:blipFill>
        <p:spPr bwMode="auto">
          <a:xfrm>
            <a:off x="3635022" y="4961730"/>
            <a:ext cx="3810000" cy="185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643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FAD7A4-ADB0-4121-AC04-979EBD8F0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Gravação</a:t>
            </a:r>
          </a:p>
        </p:txBody>
      </p:sp>
      <p:pic>
        <p:nvPicPr>
          <p:cNvPr id="8194" name="Picture 2" descr="Gravação longitudinal x gravação perpendicular">
            <a:extLst>
              <a:ext uri="{FF2B5EF4-FFF2-40B4-BE49-F238E27FC236}">
                <a16:creationId xmlns:a16="http://schemas.microsoft.com/office/drawing/2014/main" id="{FBD5F4E3-8A07-4340-A09A-6880C329F3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61"/>
          <a:stretch/>
        </p:blipFill>
        <p:spPr bwMode="auto">
          <a:xfrm>
            <a:off x="2083829" y="1690688"/>
            <a:ext cx="8024341" cy="450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2865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12828</TotalTime>
  <Words>324</Words>
  <Application>Microsoft Office PowerPoint</Application>
  <PresentationFormat>Widescreen</PresentationFormat>
  <Paragraphs>111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PT Serif</vt:lpstr>
      <vt:lpstr>Segoe UI</vt:lpstr>
      <vt:lpstr>Tema do Office</vt:lpstr>
      <vt:lpstr>Hard Disk</vt:lpstr>
      <vt:lpstr>Apresentação do PowerPoint</vt:lpstr>
      <vt:lpstr>Tipos de HD</vt:lpstr>
      <vt:lpstr>Componentes</vt:lpstr>
      <vt:lpstr>Apresentação do PowerPoint</vt:lpstr>
      <vt:lpstr>Disco magnético</vt:lpstr>
      <vt:lpstr>Rotação</vt:lpstr>
      <vt:lpstr>Conexões</vt:lpstr>
      <vt:lpstr>Gravação</vt:lpstr>
      <vt:lpstr>Apresentação do PowerPoint</vt:lpstr>
      <vt:lpstr>Como melhorar o desempenho ?</vt:lpstr>
      <vt:lpstr>Como melhorar o desempenho ?</vt:lpstr>
      <vt:lpstr>Como melhorar o desempenho ?</vt:lpstr>
      <vt:lpstr>Recuperação</vt:lpstr>
      <vt:lpstr>SSD (Solid State Drive)</vt:lpstr>
      <vt:lpstr>M.2       NVME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 Disk</dc:title>
  <dc:creator>RODRIGO AMORIM MOTTA CARVALHO</dc:creator>
  <cp:lastModifiedBy>RODRIGO AMORIM MOTTA CARVALHO</cp:lastModifiedBy>
  <cp:revision>48</cp:revision>
  <dcterms:created xsi:type="dcterms:W3CDTF">2020-08-31T21:12:35Z</dcterms:created>
  <dcterms:modified xsi:type="dcterms:W3CDTF">2022-02-26T19:05:29Z</dcterms:modified>
</cp:coreProperties>
</file>