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405" r:id="rId3"/>
    <p:sldId id="333" r:id="rId4"/>
    <p:sldId id="334" r:id="rId5"/>
    <p:sldId id="335" r:id="rId6"/>
    <p:sldId id="436" r:id="rId7"/>
    <p:sldId id="437" r:id="rId8"/>
    <p:sldId id="337" r:id="rId9"/>
    <p:sldId id="338" r:id="rId10"/>
    <p:sldId id="339" r:id="rId11"/>
    <p:sldId id="351" r:id="rId12"/>
    <p:sldId id="352" r:id="rId13"/>
    <p:sldId id="355" r:id="rId14"/>
    <p:sldId id="356" r:id="rId15"/>
    <p:sldId id="357" r:id="rId16"/>
    <p:sldId id="358" r:id="rId17"/>
    <p:sldId id="409" r:id="rId18"/>
    <p:sldId id="373" r:id="rId19"/>
    <p:sldId id="380" r:id="rId20"/>
    <p:sldId id="425" r:id="rId21"/>
    <p:sldId id="426" r:id="rId22"/>
    <p:sldId id="411" r:id="rId23"/>
    <p:sldId id="412" r:id="rId24"/>
    <p:sldId id="413" r:id="rId25"/>
    <p:sldId id="400" r:id="rId26"/>
    <p:sldId id="401" r:id="rId27"/>
    <p:sldId id="402" r:id="rId28"/>
    <p:sldId id="438" r:id="rId29"/>
    <p:sldId id="439" r:id="rId30"/>
    <p:sldId id="391" r:id="rId31"/>
    <p:sldId id="415" r:id="rId32"/>
    <p:sldId id="361" r:id="rId33"/>
    <p:sldId id="362" r:id="rId34"/>
    <p:sldId id="363" r:id="rId35"/>
    <p:sldId id="364" r:id="rId36"/>
    <p:sldId id="367" r:id="rId37"/>
    <p:sldId id="368" r:id="rId38"/>
    <p:sldId id="369" r:id="rId39"/>
    <p:sldId id="427" r:id="rId40"/>
    <p:sldId id="428" r:id="rId41"/>
    <p:sldId id="429" r:id="rId42"/>
    <p:sldId id="430" r:id="rId43"/>
    <p:sldId id="389" r:id="rId44"/>
    <p:sldId id="390" r:id="rId45"/>
    <p:sldId id="433" r:id="rId4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/>
  </p:normalViewPr>
  <p:slideViewPr>
    <p:cSldViewPr snapToGrid="0">
      <p:cViewPr varScale="1">
        <p:scale>
          <a:sx n="83" d="100"/>
          <a:sy n="83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9C053-96BC-49CA-8032-F14AB4AE659E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BC9F8-31E2-4ED5-B750-EF4CAD650F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6797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2709B-7B8F-418F-B77F-E15090697322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403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5A3594-DF1B-44A1-BA41-6CA4D8C36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4A2E07-C377-4376-9352-43327609C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1577CE-8227-44B0-9C64-23344FEB0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FB1070-AED6-457C-BA8F-C7AC2665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1FEFA3-A736-43C5-86FD-11ECC80E9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25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6527E-D89F-456A-A433-9C5F2634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713EE28-B37A-4944-81FA-43848CE61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169D8B-135A-417C-BA5C-1F5DD032D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A7DD75-14FF-4596-9C0E-6FD1EBAA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E64773-D0BC-4D7F-8590-031616588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74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2BC4F9-6442-4E1F-9630-A5DB7176B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BEB728A-E348-466B-959E-FFEF66E23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C8BF1A-81FC-4C87-BED7-6DE3C26C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D8104F-F0CA-4EA9-A88F-06450F474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C01587-9C88-423B-BD90-D68888E4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773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userDrawn="1">
  <p:cSld name="1_Somente título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3"/>
          <p:cNvSpPr txBox="1">
            <a:spLocks noGrp="1"/>
          </p:cNvSpPr>
          <p:nvPr>
            <p:ph type="dt" idx="10"/>
          </p:nvPr>
        </p:nvSpPr>
        <p:spPr>
          <a:xfrm>
            <a:off x="0" y="6669360"/>
            <a:ext cx="2159563" cy="187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 baseline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pt-BR" dirty="0"/>
          </a:p>
        </p:txBody>
      </p:sp>
      <p:sp>
        <p:nvSpPr>
          <p:cNvPr id="7" name="Shape 24"/>
          <p:cNvSpPr txBox="1">
            <a:spLocks noGrp="1"/>
          </p:cNvSpPr>
          <p:nvPr>
            <p:ph type="ftr" idx="11"/>
          </p:nvPr>
        </p:nvSpPr>
        <p:spPr>
          <a:xfrm>
            <a:off x="4175787" y="6669360"/>
            <a:ext cx="3860800" cy="18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 baseline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/>
              <a:t>Introdução a IoT</a:t>
            </a:r>
            <a:endParaRPr lang="pt-BR" dirty="0"/>
          </a:p>
        </p:txBody>
      </p:sp>
      <p:sp>
        <p:nvSpPr>
          <p:cNvPr id="8" name="Shape 25"/>
          <p:cNvSpPr txBox="1">
            <a:spLocks noGrp="1"/>
          </p:cNvSpPr>
          <p:nvPr>
            <p:ph type="sldNum" idx="12"/>
          </p:nvPr>
        </p:nvSpPr>
        <p:spPr>
          <a:xfrm>
            <a:off x="11044884" y="6669360"/>
            <a:ext cx="1127107" cy="18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9" name="Shape 21"/>
          <p:cNvSpPr txBox="1">
            <a:spLocks noGrp="1"/>
          </p:cNvSpPr>
          <p:nvPr>
            <p:ph type="title"/>
          </p:nvPr>
        </p:nvSpPr>
        <p:spPr>
          <a:xfrm>
            <a:off x="623392" y="545196"/>
            <a:ext cx="10959008" cy="65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cxnSp>
        <p:nvCxnSpPr>
          <p:cNvPr id="10" name="Shape 28"/>
          <p:cNvCxnSpPr/>
          <p:nvPr userDrawn="1"/>
        </p:nvCxnSpPr>
        <p:spPr>
          <a:xfrm>
            <a:off x="623392" y="1124744"/>
            <a:ext cx="10959008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354239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userDrawn="1">
  <p:cSld name="1_Duas Partes de Conteúdo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23"/>
          <p:cNvSpPr txBox="1">
            <a:spLocks noGrp="1"/>
          </p:cNvSpPr>
          <p:nvPr>
            <p:ph type="dt" idx="10"/>
          </p:nvPr>
        </p:nvSpPr>
        <p:spPr>
          <a:xfrm>
            <a:off x="0" y="6669360"/>
            <a:ext cx="2159563" cy="187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 baseline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pt-BR" dirty="0"/>
          </a:p>
        </p:txBody>
      </p:sp>
      <p:sp>
        <p:nvSpPr>
          <p:cNvPr id="9" name="Shape 24"/>
          <p:cNvSpPr txBox="1">
            <a:spLocks noGrp="1"/>
          </p:cNvSpPr>
          <p:nvPr>
            <p:ph type="ftr" idx="11"/>
          </p:nvPr>
        </p:nvSpPr>
        <p:spPr>
          <a:xfrm>
            <a:off x="4175787" y="6669360"/>
            <a:ext cx="3860800" cy="18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 baseline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/>
              <a:t>Introdução a IoT</a:t>
            </a:r>
            <a:endParaRPr lang="pt-BR" dirty="0"/>
          </a:p>
        </p:txBody>
      </p:sp>
      <p:sp>
        <p:nvSpPr>
          <p:cNvPr id="10" name="Shape 25"/>
          <p:cNvSpPr txBox="1">
            <a:spLocks noGrp="1"/>
          </p:cNvSpPr>
          <p:nvPr>
            <p:ph type="sldNum" idx="12"/>
          </p:nvPr>
        </p:nvSpPr>
        <p:spPr>
          <a:xfrm>
            <a:off x="11044884" y="6669360"/>
            <a:ext cx="1127107" cy="18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1" name="Shape 21"/>
          <p:cNvSpPr txBox="1">
            <a:spLocks noGrp="1"/>
          </p:cNvSpPr>
          <p:nvPr>
            <p:ph type="title"/>
          </p:nvPr>
        </p:nvSpPr>
        <p:spPr>
          <a:xfrm>
            <a:off x="623392" y="545196"/>
            <a:ext cx="10959008" cy="65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cxnSp>
        <p:nvCxnSpPr>
          <p:cNvPr id="12" name="Shape 28"/>
          <p:cNvCxnSpPr/>
          <p:nvPr userDrawn="1"/>
        </p:nvCxnSpPr>
        <p:spPr>
          <a:xfrm>
            <a:off x="623392" y="1124744"/>
            <a:ext cx="10959008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0115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5AE27-8A1E-4170-BC48-B46FED8AC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81DFF4-9433-4696-BECB-3BC5343C2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8DCC63-BB74-4A4F-9F0E-937AD1EA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267B3A-D908-440B-AC9C-7FB3E6B2F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2A06BD-A485-4EA7-9933-6A9763F7A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79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9F4E7-049D-431B-AD78-C5007743A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2E806D0-DF66-4B3E-9B58-FE2D493EA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5F38E8-A6EC-4994-B33D-E4A1805A3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7A1F8B-5AB9-4C9A-8CED-5DA366FC1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DF45BE-C755-47B1-8ED9-DAACDD6A9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55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603B3D-F41D-464A-98FF-D9325EE22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4CE769-E03F-4F19-9CB3-C17F71850D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AB6837F-F10E-4432-9CC1-1AEB10524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B89B4C-BABD-4E09-890E-1BE2521E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499536-1104-4789-A6AF-C6D86CE1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5A6D59-EAA7-4FC0-AF16-765A25A5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4C8A80-D2FB-4CA4-AD07-C908CFE0F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82E6A2-9940-45BF-94A0-525017043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878FDEC-6FEB-443E-9855-87CEA2ACA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75B1BD-FFB2-4936-87B7-4405C02D7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E1ED882-0DB4-4F7A-84A2-52D69630D9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B1434A9-88E1-4FDB-B7E2-94384609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9821CC4-86A5-4346-960D-F31E12D3E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583863B-C822-4D06-B002-A4E7806E7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43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0F90B-C957-4BFB-9D15-D4B253A8A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20812B1-56B9-43DB-A7A4-E8307A4D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03D1D3F-7598-4DB5-B38A-645CC2DD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C3A3C5F-8197-4448-B3AC-532F51D03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38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FA371CD-75D8-42F2-B102-485FA223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D75E2F2-BCB6-4B7D-9F14-842CBC62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E83A397-5169-433D-B2CE-3B7084542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0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D45DA-9D9C-4D83-BD80-F5E62EEF5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1AAD2A-ACFF-43A1-8734-6675F598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95A823-F4B4-4F21-B665-8E16BD05D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E5A6D0-E79C-4D96-98B0-91BA9EDC3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7AF28F-D9E1-48F4-B6C1-9B929063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1B2D9B5-59DA-4D5A-90E5-768F2BB88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48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922EB-B2A3-440F-9DDF-2E8B955B8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F37093D-BF13-4E3A-85E5-088C7BA40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2769C3A-0939-4DE4-ABD5-58ADF11DF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5B8177-37FA-48A5-8A16-66499671C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2D7A6C-CD73-4ADB-AD24-83BD16767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3F00E68-7E02-4074-BA5A-1A75BA390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14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1019ECD-BB47-40BB-B4EE-310BF5D95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C9D824-A2A7-4B19-B5C2-A795A8C2A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C97695-9024-45D1-8F8B-CF8DF06BB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88BCF-11A3-483C-948C-F712E15CFE02}" type="datetimeFigureOut">
              <a:rPr lang="pt-BR" smtClean="0"/>
              <a:t>04/03/2022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12EEE8-5808-4C47-998D-A467C04B8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FF7C69-57DA-4073-AD97-1E1B01FD9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62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DAF56-DA90-41A6-9487-E60A91217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Sistemas Numéricos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D176C6-E359-4D16-948D-2AEBFB6186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Prof. Rodrigo Amorim</a:t>
            </a:r>
          </a:p>
        </p:txBody>
      </p:sp>
    </p:spTree>
    <p:extLst>
      <p:ext uri="{BB962C8B-B14F-4D97-AF65-F5344CB8AC3E}">
        <p14:creationId xmlns:p14="http://schemas.microsoft.com/office/powerpoint/2010/main" val="3736565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Binário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10</a:t>
            </a:fld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2" descr="C:\Users\Bruno Rodrigues\Desktop\Imagens para apresentação\a96753_a488_pullingoutha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5640" y="1700809"/>
            <a:ext cx="5841046" cy="4711777"/>
          </a:xfrm>
          <a:prstGeom prst="rect">
            <a:avLst/>
          </a:prstGeom>
          <a:noFill/>
        </p:spPr>
      </p:pic>
      <p:sp>
        <p:nvSpPr>
          <p:cNvPr id="13" name="CaixaDeTexto 12"/>
          <p:cNvSpPr txBox="1"/>
          <p:nvPr/>
        </p:nvSpPr>
        <p:spPr>
          <a:xfrm>
            <a:off x="1796148" y="1340768"/>
            <a:ext cx="86100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Porque os computadores usam binário?</a:t>
            </a:r>
          </a:p>
        </p:txBody>
      </p:sp>
    </p:spTree>
    <p:extLst>
      <p:ext uri="{BB962C8B-B14F-4D97-AF65-F5344CB8AC3E}">
        <p14:creationId xmlns:p14="http://schemas.microsoft.com/office/powerpoint/2010/main" val="294975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</a:t>
            </a:r>
            <a:r>
              <a:rPr lang="pt-BR" i="1" dirty="0">
                <a:solidFill>
                  <a:srgbClr val="FF0000"/>
                </a:solidFill>
              </a:rPr>
              <a:t> </a:t>
            </a:r>
            <a:r>
              <a:rPr lang="pt-BR" dirty="0"/>
              <a:t>binário e transistores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0336" y="260649"/>
            <a:ext cx="1245890" cy="165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9497" y="1268760"/>
            <a:ext cx="252517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lum bright="20000" contrast="30000"/>
          </a:blip>
          <a:srcRect l="11855" t="11238" r="7533" b="2162"/>
          <a:stretch>
            <a:fillRect/>
          </a:stretch>
        </p:blipFill>
        <p:spPr bwMode="auto">
          <a:xfrm>
            <a:off x="851531" y="4081671"/>
            <a:ext cx="2427288" cy="2355898"/>
          </a:xfrm>
          <a:prstGeom prst="rect">
            <a:avLst/>
          </a:prstGeom>
          <a:noFill/>
        </p:spPr>
      </p:pic>
      <p:grpSp>
        <p:nvGrpSpPr>
          <p:cNvPr id="10" name="Groupe 18"/>
          <p:cNvGrpSpPr/>
          <p:nvPr/>
        </p:nvGrpSpPr>
        <p:grpSpPr>
          <a:xfrm>
            <a:off x="7689629" y="3589866"/>
            <a:ext cx="4201831" cy="3007485"/>
            <a:chOff x="323528" y="1423809"/>
            <a:chExt cx="2650446" cy="2316297"/>
          </a:xfrm>
        </p:grpSpPr>
        <p:pic>
          <p:nvPicPr>
            <p:cNvPr id="11" name="Picture 2" descr="pl5-2"/>
            <p:cNvPicPr>
              <a:picLocks noChangeAspect="1" noChangeArrowheads="1"/>
            </p:cNvPicPr>
            <p:nvPr/>
          </p:nvPicPr>
          <p:blipFill>
            <a:blip r:embed="rId5" cstate="print">
              <a:lum bright="20000" contrast="20000"/>
            </a:blip>
            <a:srcRect/>
            <a:stretch>
              <a:fillRect/>
            </a:stretch>
          </p:blipFill>
          <p:spPr bwMode="auto">
            <a:xfrm>
              <a:off x="323528" y="1423809"/>
              <a:ext cx="2616149" cy="2316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CaixaDeTexto 15"/>
            <p:cNvSpPr txBox="1"/>
            <p:nvPr/>
          </p:nvSpPr>
          <p:spPr>
            <a:xfrm>
              <a:off x="2142909" y="2494637"/>
              <a:ext cx="831065" cy="495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err="1"/>
                <a:t>Gate</a:t>
              </a:r>
              <a:endParaRPr lang="pt-BR" dirty="0"/>
            </a:p>
          </p:txBody>
        </p:sp>
        <p:sp>
          <p:nvSpPr>
            <p:cNvPr id="13" name="CaixaDeTexto 16"/>
            <p:cNvSpPr txBox="1"/>
            <p:nvPr/>
          </p:nvSpPr>
          <p:spPr>
            <a:xfrm>
              <a:off x="1299656" y="2998693"/>
              <a:ext cx="1088995" cy="495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Source</a:t>
              </a:r>
            </a:p>
          </p:txBody>
        </p:sp>
        <p:sp>
          <p:nvSpPr>
            <p:cNvPr id="14" name="CaixaDeTexto 17"/>
            <p:cNvSpPr txBox="1"/>
            <p:nvPr/>
          </p:nvSpPr>
          <p:spPr>
            <a:xfrm>
              <a:off x="901235" y="1525108"/>
              <a:ext cx="909275" cy="495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err="1"/>
                <a:t>Drain</a:t>
              </a:r>
              <a:endParaRPr lang="pt-BR" dirty="0"/>
            </a:p>
          </p:txBody>
        </p:sp>
      </p:grpSp>
      <p:sp>
        <p:nvSpPr>
          <p:cNvPr id="15" name="Retângulo 8"/>
          <p:cNvSpPr>
            <a:spLocks noChangeArrowheads="1"/>
          </p:cNvSpPr>
          <p:nvPr/>
        </p:nvSpPr>
        <p:spPr bwMode="auto">
          <a:xfrm>
            <a:off x="3791744" y="1898347"/>
            <a:ext cx="657448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pt-BR" alt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Como representar o estado de um transistor?</a:t>
            </a:r>
          </a:p>
        </p:txBody>
      </p:sp>
      <p:sp>
        <p:nvSpPr>
          <p:cNvPr id="16" name="Retângulo 9"/>
          <p:cNvSpPr>
            <a:spLocks noChangeArrowheads="1"/>
          </p:cNvSpPr>
          <p:nvPr/>
        </p:nvSpPr>
        <p:spPr bwMode="auto">
          <a:xfrm>
            <a:off x="4462464" y="3234531"/>
            <a:ext cx="32271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pt-BR" altLang="pt-BR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Ligado / Desligado</a:t>
            </a:r>
          </a:p>
        </p:txBody>
      </p:sp>
      <p:sp>
        <p:nvSpPr>
          <p:cNvPr id="17" name="Retângulo 10"/>
          <p:cNvSpPr>
            <a:spLocks noChangeArrowheads="1"/>
          </p:cNvSpPr>
          <p:nvPr/>
        </p:nvSpPr>
        <p:spPr bwMode="auto">
          <a:xfrm>
            <a:off x="4462464" y="3767831"/>
            <a:ext cx="17363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pt-BR" altLang="pt-BR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altLang="pt-BR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pt-BR" altLang="pt-BR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Off</a:t>
            </a:r>
          </a:p>
        </p:txBody>
      </p:sp>
      <p:sp>
        <p:nvSpPr>
          <p:cNvPr id="18" name="Retângulo 12"/>
          <p:cNvSpPr>
            <a:spLocks noChangeArrowheads="1"/>
          </p:cNvSpPr>
          <p:nvPr/>
        </p:nvSpPr>
        <p:spPr bwMode="auto">
          <a:xfrm>
            <a:off x="4462464" y="4343820"/>
            <a:ext cx="30318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altLang="pt-BR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Verdadeiro/Falso</a:t>
            </a:r>
          </a:p>
        </p:txBody>
      </p:sp>
      <p:sp>
        <p:nvSpPr>
          <p:cNvPr id="19" name="Retângulo 13"/>
          <p:cNvSpPr>
            <a:spLocks noChangeArrowheads="1"/>
          </p:cNvSpPr>
          <p:nvPr/>
        </p:nvSpPr>
        <p:spPr bwMode="auto">
          <a:xfrm>
            <a:off x="4462464" y="4820580"/>
            <a:ext cx="12346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/ 0</a:t>
            </a:r>
          </a:p>
        </p:txBody>
      </p:sp>
      <p:sp>
        <p:nvSpPr>
          <p:cNvPr id="25" name="Retângulo 9"/>
          <p:cNvSpPr>
            <a:spLocks noChangeArrowheads="1"/>
          </p:cNvSpPr>
          <p:nvPr/>
        </p:nvSpPr>
        <p:spPr bwMode="auto">
          <a:xfrm>
            <a:off x="4462464" y="2659063"/>
            <a:ext cx="48817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pt-BR" altLang="pt-BR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Conduzindo/ Não conduzindo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25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694"/>
          </a:xfrm>
        </p:spPr>
        <p:txBody>
          <a:bodyPr>
            <a:normAutofit fontScale="90000"/>
          </a:bodyPr>
          <a:lstStyle/>
          <a:p>
            <a:r>
              <a:rPr lang="pt-BR" dirty="0"/>
              <a:t>Sistema</a:t>
            </a:r>
            <a:r>
              <a:rPr lang="pt-BR" i="1" dirty="0">
                <a:solidFill>
                  <a:srgbClr val="FF0000"/>
                </a:solidFill>
              </a:rPr>
              <a:t> </a:t>
            </a:r>
            <a:r>
              <a:rPr lang="pt-BR" dirty="0"/>
              <a:t>binário e transistores</a:t>
            </a:r>
          </a:p>
        </p:txBody>
      </p:sp>
      <p:pic>
        <p:nvPicPr>
          <p:cNvPr id="6" name="Picture 3" descr="C:\Users\Bruno Rodrigues\Desktop\tecnologi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8127" y="1772816"/>
            <a:ext cx="3671663" cy="3182108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7276562" y="1340768"/>
            <a:ext cx="1843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err="1"/>
              <a:t>Herman</a:t>
            </a:r>
            <a:r>
              <a:rPr lang="pt-BR" b="1" dirty="0"/>
              <a:t> </a:t>
            </a:r>
            <a:r>
              <a:rPr lang="pt-BR" b="1" dirty="0" err="1"/>
              <a:t>Hollerith</a:t>
            </a:r>
            <a:endParaRPr lang="pt-BR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6894" y="2636912"/>
            <a:ext cx="252517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C:\Users\Bruno Rodrigues\Desktop\200px-George_Boole_colo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5090" y="1710100"/>
            <a:ext cx="1543136" cy="2067802"/>
          </a:xfrm>
          <a:prstGeom prst="rect">
            <a:avLst/>
          </a:prstGeom>
          <a:noFill/>
        </p:spPr>
      </p:pic>
      <p:sp>
        <p:nvSpPr>
          <p:cNvPr id="16" name="CaixaDeTexto 15"/>
          <p:cNvSpPr txBox="1"/>
          <p:nvPr/>
        </p:nvSpPr>
        <p:spPr>
          <a:xfrm>
            <a:off x="1703513" y="1268761"/>
            <a:ext cx="1906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1" dirty="0"/>
              <a:t>George </a:t>
            </a:r>
            <a:r>
              <a:rPr lang="pt-BR" sz="2400" b="1" i="1" dirty="0" err="1"/>
              <a:t>Boole</a:t>
            </a:r>
            <a:endParaRPr lang="pt-BR" sz="2400" b="1" i="1" dirty="0"/>
          </a:p>
        </p:txBody>
      </p:sp>
      <p:pic>
        <p:nvPicPr>
          <p:cNvPr id="17" name="Picture 2" descr="C:\Users\Bruno Rodrigues\Desktop\download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0568" y="3863205"/>
            <a:ext cx="1698391" cy="2994795"/>
          </a:xfrm>
          <a:prstGeom prst="rect">
            <a:avLst/>
          </a:prstGeom>
          <a:noFill/>
        </p:spPr>
      </p:pic>
      <p:sp>
        <p:nvSpPr>
          <p:cNvPr id="18" name="Retângulo 13"/>
          <p:cNvSpPr>
            <a:spLocks noChangeArrowheads="1"/>
          </p:cNvSpPr>
          <p:nvPr/>
        </p:nvSpPr>
        <p:spPr bwMode="auto">
          <a:xfrm>
            <a:off x="3891485" y="5510188"/>
            <a:ext cx="12346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0 / 1</a:t>
            </a:r>
          </a:p>
        </p:txBody>
      </p:sp>
      <p:sp>
        <p:nvSpPr>
          <p:cNvPr id="19" name="Retângulo 9"/>
          <p:cNvSpPr>
            <a:spLocks noChangeArrowheads="1"/>
          </p:cNvSpPr>
          <p:nvPr/>
        </p:nvSpPr>
        <p:spPr bwMode="auto">
          <a:xfrm>
            <a:off x="3863753" y="5058976"/>
            <a:ext cx="48817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pt-BR" altLang="pt-BR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Conduzindo/ Não conduzindo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722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2315"/>
            <a:ext cx="10515600" cy="1325563"/>
          </a:xfrm>
        </p:spPr>
        <p:txBody>
          <a:bodyPr/>
          <a:lstStyle/>
          <a:p>
            <a:r>
              <a:rPr lang="pt-BR" dirty="0"/>
              <a:t>Conversão Binário → Decimal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1545" y="1170661"/>
            <a:ext cx="6731669" cy="322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1991545" y="3861049"/>
            <a:ext cx="1598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i="1" dirty="0"/>
              <a:t>1 0 0 1 1</a:t>
            </a:r>
          </a:p>
        </p:txBody>
      </p:sp>
      <p:sp>
        <p:nvSpPr>
          <p:cNvPr id="11" name="Seta dobrada para cima 10"/>
          <p:cNvSpPr/>
          <p:nvPr/>
        </p:nvSpPr>
        <p:spPr>
          <a:xfrm rot="5400000">
            <a:off x="3517360" y="4359099"/>
            <a:ext cx="504056" cy="504056"/>
          </a:xfrm>
          <a:prstGeom prst="bentUpArrow">
            <a:avLst>
              <a:gd name="adj1" fmla="val 11462"/>
              <a:gd name="adj2" fmla="val 25000"/>
              <a:gd name="adj3" fmla="val 50000"/>
            </a:avLst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dobrada para cima 11"/>
          <p:cNvSpPr/>
          <p:nvPr/>
        </p:nvSpPr>
        <p:spPr>
          <a:xfrm rot="5400000">
            <a:off x="3109976" y="4433683"/>
            <a:ext cx="999728" cy="823152"/>
          </a:xfrm>
          <a:prstGeom prst="bentUpArrow">
            <a:avLst>
              <a:gd name="adj1" fmla="val 9694"/>
              <a:gd name="adj2" fmla="val 15373"/>
              <a:gd name="adj3" fmla="val 43071"/>
            </a:avLst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dobrada para cima 12"/>
          <p:cNvSpPr/>
          <p:nvPr/>
        </p:nvSpPr>
        <p:spPr>
          <a:xfrm rot="5400000">
            <a:off x="2682444" y="4473879"/>
            <a:ext cx="1467456" cy="1210488"/>
          </a:xfrm>
          <a:prstGeom prst="bentUpArrow">
            <a:avLst>
              <a:gd name="adj1" fmla="val 7762"/>
              <a:gd name="adj2" fmla="val 11509"/>
              <a:gd name="adj3" fmla="val 27648"/>
            </a:avLst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dobrada para cima 13"/>
          <p:cNvSpPr/>
          <p:nvPr/>
        </p:nvSpPr>
        <p:spPr>
          <a:xfrm rot="5400000">
            <a:off x="2286400" y="4482587"/>
            <a:ext cx="1872208" cy="1597824"/>
          </a:xfrm>
          <a:prstGeom prst="bentUpArrow">
            <a:avLst>
              <a:gd name="adj1" fmla="val 7762"/>
              <a:gd name="adj2" fmla="val 7167"/>
              <a:gd name="adj3" fmla="val 20141"/>
            </a:avLst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dobrada para cima 14"/>
          <p:cNvSpPr/>
          <p:nvPr/>
        </p:nvSpPr>
        <p:spPr>
          <a:xfrm rot="5400000">
            <a:off x="1962364" y="4518591"/>
            <a:ext cx="2232248" cy="1885856"/>
          </a:xfrm>
          <a:prstGeom prst="bentUpArrow">
            <a:avLst>
              <a:gd name="adj1" fmla="val 5868"/>
              <a:gd name="adj2" fmla="val 5628"/>
              <a:gd name="adj3" fmla="val 16757"/>
            </a:avLst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865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847528" y="4581129"/>
            <a:ext cx="4032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i="1" dirty="0">
                <a:solidFill>
                  <a:srgbClr val="0070C0"/>
                </a:solidFill>
              </a:rPr>
              <a:t>Exemplos:</a:t>
            </a:r>
          </a:p>
          <a:p>
            <a:r>
              <a:rPr lang="pt-BR" sz="3200" b="1" i="1" dirty="0"/>
              <a:t>00000100</a:t>
            </a:r>
            <a:r>
              <a:rPr lang="pt-BR" sz="3200" b="1" i="1" baseline="-25000" dirty="0"/>
              <a:t>(2)</a:t>
            </a:r>
            <a:r>
              <a:rPr lang="pt-BR" sz="3200" b="1" i="1" dirty="0"/>
              <a:t> = 4</a:t>
            </a:r>
            <a:r>
              <a:rPr lang="pt-BR" sz="3200" b="1" i="1" baseline="-25000" dirty="0"/>
              <a:t>(10)</a:t>
            </a:r>
          </a:p>
          <a:p>
            <a:r>
              <a:rPr lang="pt-BR" sz="3200" b="1" i="1" dirty="0"/>
              <a:t>00001100</a:t>
            </a:r>
            <a:r>
              <a:rPr lang="pt-BR" sz="3200" b="1" i="1" baseline="-25000" dirty="0"/>
              <a:t>(2)</a:t>
            </a:r>
            <a:r>
              <a:rPr lang="pt-BR" sz="3200" b="1" i="1" dirty="0"/>
              <a:t> = 12</a:t>
            </a:r>
            <a:r>
              <a:rPr lang="pt-BR" sz="3200" b="1" i="1" baseline="-25000" dirty="0"/>
              <a:t>(10)</a:t>
            </a:r>
          </a:p>
          <a:p>
            <a:r>
              <a:rPr lang="pt-BR" sz="3200" b="1" i="1" dirty="0"/>
              <a:t>11001000</a:t>
            </a:r>
            <a:r>
              <a:rPr lang="pt-BR" sz="3200" b="1" i="1" baseline="-25000" dirty="0"/>
              <a:t>(2)</a:t>
            </a:r>
            <a:r>
              <a:rPr lang="pt-BR" sz="3200" b="1" i="1" dirty="0"/>
              <a:t> = 200</a:t>
            </a:r>
            <a:r>
              <a:rPr lang="pt-BR" sz="3200" b="1" i="1" baseline="-25000" dirty="0"/>
              <a:t>(10)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5536"/>
          </a:xfrm>
        </p:spPr>
        <p:txBody>
          <a:bodyPr/>
          <a:lstStyle/>
          <a:p>
            <a:r>
              <a:rPr lang="pt-BR" dirty="0"/>
              <a:t>Conversão Binário → Decimal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14</a:t>
            </a:fld>
            <a:endParaRPr lang="pt-BR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431893A8-6778-4E99-8586-9C211B83A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1545" y="1170661"/>
            <a:ext cx="6731669" cy="322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858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968"/>
          </a:xfrm>
        </p:spPr>
        <p:txBody>
          <a:bodyPr/>
          <a:lstStyle/>
          <a:p>
            <a:r>
              <a:rPr lang="pt-BR" dirty="0"/>
              <a:t>Conversão Decimal → Binário</a:t>
            </a:r>
          </a:p>
        </p:txBody>
      </p:sp>
      <p:pic>
        <p:nvPicPr>
          <p:cNvPr id="3074" name="Picture 2" descr="C:\Users\Bruno Rodrigues\Desktop\decimal_binar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512" y="3156881"/>
            <a:ext cx="8250088" cy="3395451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1101417" y="1106094"/>
            <a:ext cx="97222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conversão de decimal para binário, consiste em: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dividir progressivamente o valor decimal por 2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, obtendo-se um resultado e um </a:t>
            </a: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resto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. De referir que o resultado em cada iteração terá sempre o valor de 0 ou 1.  Deve-se dividir o número até que o quociente da divisão seja igual a 0 (zero).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B0126BB-9999-4EC6-B858-9A5A6099F3EA}"/>
              </a:ext>
            </a:extLst>
          </p:cNvPr>
          <p:cNvSpPr txBox="1"/>
          <p:nvPr/>
        </p:nvSpPr>
        <p:spPr>
          <a:xfrm>
            <a:off x="1571978" y="3198167"/>
            <a:ext cx="1453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10110</a:t>
            </a:r>
          </a:p>
        </p:txBody>
      </p:sp>
    </p:spTree>
    <p:extLst>
      <p:ext uri="{BB962C8B-B14F-4D97-AF65-F5344CB8AC3E}">
        <p14:creationId xmlns:p14="http://schemas.microsoft.com/office/powerpoint/2010/main" val="231393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636"/>
          </a:xfrm>
        </p:spPr>
        <p:txBody>
          <a:bodyPr/>
          <a:lstStyle/>
          <a:p>
            <a:r>
              <a:rPr lang="pt-BR" dirty="0"/>
              <a:t>Conversão Decimal → Binário</a:t>
            </a:r>
          </a:p>
        </p:txBody>
      </p:sp>
      <p:pic>
        <p:nvPicPr>
          <p:cNvPr id="6" name="Picture 2" descr="C:\Users\Bruno Rodrigues\Desktop\decimal_binar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3986" y="2708920"/>
            <a:ext cx="9105139" cy="3747360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6231826" y="1268761"/>
            <a:ext cx="362631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i="1" dirty="0">
                <a:solidFill>
                  <a:srgbClr val="0070C0"/>
                </a:solidFill>
              </a:rPr>
              <a:t>Exemplos:</a:t>
            </a:r>
          </a:p>
          <a:p>
            <a:r>
              <a:rPr lang="pt-BR" sz="3200" b="1" i="1" dirty="0"/>
              <a:t>50</a:t>
            </a:r>
            <a:r>
              <a:rPr lang="pt-BR" sz="3200" b="1" i="1" baseline="-25000" dirty="0"/>
              <a:t>(10)</a:t>
            </a:r>
            <a:r>
              <a:rPr lang="pt-BR" sz="3200" b="1" i="1" dirty="0"/>
              <a:t> = 00110010</a:t>
            </a:r>
            <a:r>
              <a:rPr lang="pt-BR" sz="3200" b="1" i="1" baseline="-25000" dirty="0"/>
              <a:t>(2)</a:t>
            </a:r>
            <a:r>
              <a:rPr lang="pt-BR" sz="3200" b="1" i="1" dirty="0"/>
              <a:t> </a:t>
            </a:r>
          </a:p>
          <a:p>
            <a:pPr marL="514350" indent="-514350"/>
            <a:r>
              <a:rPr lang="pt-BR" sz="3200" b="1" i="1" dirty="0"/>
              <a:t>32</a:t>
            </a:r>
            <a:r>
              <a:rPr lang="pt-BR" sz="3200" b="1" i="1" baseline="-25000" dirty="0"/>
              <a:t>(10)</a:t>
            </a:r>
            <a:r>
              <a:rPr lang="pt-BR" sz="3200" b="1" i="1" dirty="0"/>
              <a:t> = 00100000</a:t>
            </a:r>
            <a:r>
              <a:rPr lang="pt-BR" sz="3200" b="1" i="1" baseline="-25000" dirty="0"/>
              <a:t>(2)</a:t>
            </a:r>
          </a:p>
          <a:p>
            <a:pPr marL="514350" indent="-514350"/>
            <a:r>
              <a:rPr lang="pt-BR" sz="3200" b="1" i="1" dirty="0"/>
              <a:t>254</a:t>
            </a:r>
            <a:r>
              <a:rPr lang="pt-BR" sz="3200" b="1" i="1" baseline="-25000" dirty="0"/>
              <a:t>(10)</a:t>
            </a:r>
            <a:r>
              <a:rPr lang="pt-BR" sz="3200" b="1" i="1" dirty="0"/>
              <a:t> = 11111110</a:t>
            </a:r>
            <a:r>
              <a:rPr lang="pt-BR" sz="3200" b="1" i="1" baseline="-25000" dirty="0"/>
              <a:t>(2)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013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Sistemas de Numeração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12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pt-BR" dirty="0"/>
              <a:t>Outros sistemas de numeração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1981200" y="1124744"/>
            <a:ext cx="8229600" cy="5616624"/>
          </a:xfrm>
        </p:spPr>
        <p:txBody>
          <a:bodyPr>
            <a:normAutofit/>
          </a:bodyPr>
          <a:lstStyle/>
          <a:p>
            <a:r>
              <a:rPr lang="pt-BR" dirty="0"/>
              <a:t>Embora os computadores usem o sistema binário internamente,</a:t>
            </a:r>
          </a:p>
          <a:p>
            <a:pPr lvl="1"/>
            <a:r>
              <a:rPr lang="pt-BR" dirty="0"/>
              <a:t>Raramente queremos representar o conteúdo de um único bit;</a:t>
            </a:r>
          </a:p>
          <a:p>
            <a:pPr lvl="1"/>
            <a:r>
              <a:rPr lang="pt-BR" dirty="0"/>
              <a:t>Habitualmente queremos representar o conteúdo de um byte, ou mesmo de vários…</a:t>
            </a:r>
          </a:p>
          <a:p>
            <a:pPr lvl="1"/>
            <a:r>
              <a:rPr lang="pt-BR" dirty="0"/>
              <a:t>Andar com 8 ou mais dígitos é cansativo e sujeito a erros;</a:t>
            </a:r>
          </a:p>
          <a:p>
            <a:pPr lvl="1"/>
            <a:r>
              <a:rPr lang="pt-BR" dirty="0"/>
              <a:t>Usar o sistema decimal não ajuda muito:</a:t>
            </a:r>
          </a:p>
          <a:p>
            <a:pPr lvl="2"/>
            <a:r>
              <a:rPr lang="pt-BR" dirty="0"/>
              <a:t>Conversão binária para decimal não é imediata;</a:t>
            </a:r>
          </a:p>
          <a:p>
            <a:pPr lvl="2"/>
            <a:r>
              <a:rPr lang="pt-BR" dirty="0"/>
              <a:t>A conversão tem de ser feita </a:t>
            </a:r>
            <a:r>
              <a:rPr lang="pt-BR" i="1" dirty="0"/>
              <a:t>como um todo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Solução: usar um sistema com uma base potência de 2:</a:t>
            </a:r>
          </a:p>
          <a:p>
            <a:pPr lvl="2"/>
            <a:r>
              <a:rPr lang="pt-BR" dirty="0"/>
              <a:t>Numeração octal (base 8);</a:t>
            </a:r>
          </a:p>
          <a:p>
            <a:pPr lvl="2"/>
            <a:r>
              <a:rPr lang="pt-BR" dirty="0"/>
              <a:t>Numeração hexadecimal (base 16);</a:t>
            </a:r>
          </a:p>
          <a:p>
            <a:pPr lvl="2"/>
            <a:r>
              <a:rPr lang="pt-BR" dirty="0"/>
              <a:t>Numeração com base 64 (base 64);</a:t>
            </a:r>
          </a:p>
          <a:p>
            <a:pPr lvl="2"/>
            <a:r>
              <a:rPr lang="pt-BR" dirty="0"/>
              <a:t>Etc.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607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1797"/>
          </a:xfrm>
        </p:spPr>
        <p:txBody>
          <a:bodyPr>
            <a:normAutofit fontScale="90000"/>
          </a:bodyPr>
          <a:lstStyle/>
          <a:p>
            <a:r>
              <a:rPr lang="pt-BR" dirty="0"/>
              <a:t>Sistema Octal, Hexadecimal e Base64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12D3C6-8807-4999-87B7-9790C091C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3913" y="1340768"/>
            <a:ext cx="10243930" cy="4889088"/>
          </a:xfrm>
        </p:spPr>
        <p:txBody>
          <a:bodyPr>
            <a:normAutofit/>
          </a:bodyPr>
          <a:lstStyle/>
          <a:p>
            <a:pPr algn="just"/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Octal, hexadecimal e Base64 são sistemas de numeração posicional;</a:t>
            </a:r>
          </a:p>
          <a:p>
            <a:pPr lvl="1"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Octal representa os números em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8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, portanto empregando 8 símbolos:</a:t>
            </a:r>
          </a:p>
          <a:p>
            <a:pPr lvl="2" algn="just"/>
            <a:r>
              <a:rPr lang="pt-BR" b="1" dirty="0"/>
              <a:t>0, 1, 2, 3, 4, 5, 6, 7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Hexadecimal representa os números em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16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, portanto empregando 16 símbolos:</a:t>
            </a:r>
          </a:p>
          <a:p>
            <a:pPr lvl="2" algn="just"/>
            <a:r>
              <a:rPr lang="pt-BR" b="1" dirty="0"/>
              <a:t>0, 1, 2, 3, 4, 5, 6, 7, 8, 9, </a:t>
            </a:r>
            <a:r>
              <a:rPr lang="pt-BR" b="1" dirty="0">
                <a:solidFill>
                  <a:srgbClr val="FF0000"/>
                </a:solidFill>
              </a:rPr>
              <a:t>A, B, C, D, E, F</a:t>
            </a:r>
          </a:p>
          <a:p>
            <a:pPr lvl="1"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Base64 representa os números em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64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, portanto empregando 64 símbolos:</a:t>
            </a:r>
          </a:p>
          <a:p>
            <a:pPr lvl="2" algn="just"/>
            <a:r>
              <a:rPr lang="pt-BR" b="1" dirty="0"/>
              <a:t>A-Z, </a:t>
            </a:r>
            <a:r>
              <a:rPr lang="pt-BR" b="1" dirty="0" err="1"/>
              <a:t>a-z</a:t>
            </a:r>
            <a:r>
              <a:rPr lang="pt-BR" b="1" dirty="0"/>
              <a:t>, 0-9, +, /</a:t>
            </a:r>
          </a:p>
          <a:p>
            <a:pPr marL="914400" lvl="2" indent="0" algn="just">
              <a:buNone/>
            </a:pPr>
            <a:endParaRPr lang="pt-B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75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História dos Números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>
          <a:xfrm>
            <a:off x="8534400" y="6564314"/>
            <a:ext cx="2133600" cy="36512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17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t-BR"/>
              <a:t>Introdução a IoT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9429" y="136995"/>
            <a:ext cx="10959008" cy="651556"/>
          </a:xfrm>
        </p:spPr>
        <p:txBody>
          <a:bodyPr>
            <a:normAutofit fontScale="90000"/>
          </a:bodyPr>
          <a:lstStyle/>
          <a:p>
            <a:r>
              <a:rPr lang="pt-BR" dirty="0"/>
              <a:t>Tabela dos Sistemas de Numeração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47A53423-A80F-49D1-A16D-BA0EF07DB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71711"/>
              </p:ext>
            </p:extLst>
          </p:nvPr>
        </p:nvGraphicFramePr>
        <p:xfrm>
          <a:off x="1795669" y="640080"/>
          <a:ext cx="4038600" cy="5181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>
                  <a:extLst>
                    <a:ext uri="{9D8B030D-6E8A-4147-A177-3AD203B41FA5}">
                      <a16:colId xmlns:a16="http://schemas.microsoft.com/office/drawing/2014/main" val="129763338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80424505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4009032564"/>
                    </a:ext>
                  </a:extLst>
                </a:gridCol>
              </a:tblGrid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Binário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Octal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223324"/>
                  </a:ext>
                </a:extLst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351155"/>
                  </a:ext>
                </a:extLst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39020"/>
                  </a:ext>
                </a:extLst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474531"/>
                  </a:ext>
                </a:extLst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631058"/>
                  </a:ext>
                </a:extLst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654926"/>
                  </a:ext>
                </a:extLst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13056"/>
                  </a:ext>
                </a:extLst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587392"/>
                  </a:ext>
                </a:extLst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948399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08499E3C-FBAE-4E71-A9CA-471FC84DD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693962"/>
              </p:ext>
            </p:extLst>
          </p:nvPr>
        </p:nvGraphicFramePr>
        <p:xfrm>
          <a:off x="6357732" y="640080"/>
          <a:ext cx="4363278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426">
                  <a:extLst>
                    <a:ext uri="{9D8B030D-6E8A-4147-A177-3AD203B41FA5}">
                      <a16:colId xmlns:a16="http://schemas.microsoft.com/office/drawing/2014/main" val="3511219919"/>
                    </a:ext>
                  </a:extLst>
                </a:gridCol>
                <a:gridCol w="1454426">
                  <a:extLst>
                    <a:ext uri="{9D8B030D-6E8A-4147-A177-3AD203B41FA5}">
                      <a16:colId xmlns:a16="http://schemas.microsoft.com/office/drawing/2014/main" val="23821675"/>
                    </a:ext>
                  </a:extLst>
                </a:gridCol>
                <a:gridCol w="1454426">
                  <a:extLst>
                    <a:ext uri="{9D8B030D-6E8A-4147-A177-3AD203B41FA5}">
                      <a16:colId xmlns:a16="http://schemas.microsoft.com/office/drawing/2014/main" val="2733817392"/>
                    </a:ext>
                  </a:extLst>
                </a:gridCol>
              </a:tblGrid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Binário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Hexadecimal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91560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376103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811579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030247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978561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975770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347513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34941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52470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05069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099775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78518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599588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45715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148355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442769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43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35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4262" y="0"/>
            <a:ext cx="10515600" cy="796256"/>
          </a:xfrm>
        </p:spPr>
        <p:txBody>
          <a:bodyPr/>
          <a:lstStyle/>
          <a:p>
            <a:r>
              <a:rPr lang="pt-BR" dirty="0"/>
              <a:t>Tabela dos Sistemas de Numeração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21</a:t>
            </a:fld>
            <a:endParaRPr lang="pt-BR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7B40276-251D-4A00-830E-25C6897E9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70518"/>
              </p:ext>
            </p:extLst>
          </p:nvPr>
        </p:nvGraphicFramePr>
        <p:xfrm>
          <a:off x="490328" y="726423"/>
          <a:ext cx="10863468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289">
                  <a:extLst>
                    <a:ext uri="{9D8B030D-6E8A-4147-A177-3AD203B41FA5}">
                      <a16:colId xmlns:a16="http://schemas.microsoft.com/office/drawing/2014/main" val="3569333022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727272691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192684201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4239095871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192200481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754124515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2068366942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2752953561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2941575248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3123009126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311338901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83763411"/>
                    </a:ext>
                  </a:extLst>
                </a:gridCol>
              </a:tblGrid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Binário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Base64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Binário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Base64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Binário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Base64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Binário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Base64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931196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577315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011219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670606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440619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007139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814611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411626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520789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717859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26803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226375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111011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941002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747079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928653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370752"/>
                  </a:ext>
                </a:extLst>
              </a:tr>
              <a:tr h="3270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001111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011111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223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93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1775520" y="2852936"/>
            <a:ext cx="4896544" cy="144921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08000" bIns="108000">
            <a:spAutoFit/>
          </a:bodyPr>
          <a:lstStyle/>
          <a:p>
            <a:pPr algn="just"/>
            <a:r>
              <a:rPr lang="pt-BR" sz="2000" b="1" i="1" dirty="0"/>
              <a:t>Como 8 é a </a:t>
            </a:r>
            <a:r>
              <a:rPr lang="pt-BR" sz="2000" b="1" i="1" u="sng" dirty="0">
                <a:solidFill>
                  <a:srgbClr val="C00000"/>
                </a:solidFill>
              </a:rPr>
              <a:t>terceira potência</a:t>
            </a:r>
            <a:r>
              <a:rPr lang="pt-BR" sz="2000" b="1" i="1" dirty="0"/>
              <a:t> de 2, pode-se converter de Octal em binário transformando cada dígito em seu equivalente com </a:t>
            </a:r>
            <a:r>
              <a:rPr lang="pt-BR" sz="2000" b="1" i="1" u="sng" dirty="0">
                <a:solidFill>
                  <a:srgbClr val="C00000"/>
                </a:solidFill>
              </a:rPr>
              <a:t>3 dígitos</a:t>
            </a:r>
            <a:r>
              <a:rPr lang="pt-BR" sz="2000" b="1" i="1" dirty="0"/>
              <a:t> binários.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582"/>
          </a:xfrm>
        </p:spPr>
        <p:txBody>
          <a:bodyPr>
            <a:normAutofit fontScale="90000"/>
          </a:bodyPr>
          <a:lstStyle/>
          <a:p>
            <a:r>
              <a:rPr lang="pt-BR" dirty="0"/>
              <a:t>Conversão Octal → Binário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631504" y="1151753"/>
            <a:ext cx="8928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conversão de uma base em outra é bastante simples, neste caso basta converter individualmente cada dígito em binários. 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678" y="2844928"/>
            <a:ext cx="3808819" cy="3384376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411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3029"/>
          </a:xfrm>
        </p:spPr>
        <p:txBody>
          <a:bodyPr/>
          <a:lstStyle/>
          <a:p>
            <a:r>
              <a:rPr lang="pt-BR" dirty="0"/>
              <a:t>Conversão Octal → Binário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631504" y="1151753"/>
            <a:ext cx="8928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conversão de uma base em outra é bastante simples, neste caso basta converter individualmente cada dígito em binários. 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775521" y="2648335"/>
            <a:ext cx="1944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i="1" dirty="0">
                <a:latin typeface="Calibri" panose="020F0502020204030204" pitchFamily="34" charset="0"/>
                <a:cs typeface="Calibri" panose="020F0502020204030204" pitchFamily="34" charset="0"/>
              </a:rPr>
              <a:t>Exemplo: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678" y="2844928"/>
            <a:ext cx="3808819" cy="3384376"/>
          </a:xfrm>
          <a:prstGeom prst="rect">
            <a:avLst/>
          </a:prstGeom>
        </p:spPr>
      </p:pic>
      <p:sp>
        <p:nvSpPr>
          <p:cNvPr id="13" name="Seta para a esquerda e para a direita 12"/>
          <p:cNvSpPr/>
          <p:nvPr/>
        </p:nvSpPr>
        <p:spPr>
          <a:xfrm>
            <a:off x="2632775" y="3429000"/>
            <a:ext cx="714380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418593" y="3328265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001</a:t>
            </a:r>
            <a:r>
              <a:rPr lang="pt-BR" sz="2800" b="1" dirty="0">
                <a:solidFill>
                  <a:srgbClr val="FF0000"/>
                </a:solidFill>
              </a:rPr>
              <a:t>110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066433" y="3804519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1</a:t>
            </a:r>
            <a:r>
              <a:rPr lang="pt-BR" sz="2800" b="1" dirty="0">
                <a:solidFill>
                  <a:srgbClr val="FF0000"/>
                </a:solidFill>
              </a:rPr>
              <a:t>110</a:t>
            </a:r>
          </a:p>
        </p:txBody>
      </p:sp>
      <p:pic>
        <p:nvPicPr>
          <p:cNvPr id="16" name="Picture 3" descr="C:\Users\Bruno Rodrigues\Desktop\Imagens para apresentação\download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401812" flipV="1">
            <a:off x="4583322" y="3978679"/>
            <a:ext cx="413651" cy="290952"/>
          </a:xfrm>
          <a:prstGeom prst="rect">
            <a:avLst/>
          </a:prstGeom>
          <a:noFill/>
        </p:spPr>
      </p:pic>
      <p:sp>
        <p:nvSpPr>
          <p:cNvPr id="19" name="CaixaDeTexto 18"/>
          <p:cNvSpPr txBox="1"/>
          <p:nvPr/>
        </p:nvSpPr>
        <p:spPr>
          <a:xfrm>
            <a:off x="1797281" y="335651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16</a:t>
            </a:r>
            <a:r>
              <a:rPr lang="pt-BR" sz="2800" b="1" baseline="-25000" dirty="0"/>
              <a:t>8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751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4780"/>
          </a:xfrm>
        </p:spPr>
        <p:txBody>
          <a:bodyPr/>
          <a:lstStyle/>
          <a:p>
            <a:r>
              <a:rPr lang="pt-BR" dirty="0"/>
              <a:t>Conversão Octal → Binário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631504" y="1151753"/>
            <a:ext cx="8928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conversão de uma base em outra é bastante simples, neste caso basta converter individualmente cada dígito em binários. </a:t>
            </a: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678" y="2844928"/>
            <a:ext cx="3808819" cy="3384376"/>
          </a:xfrm>
          <a:prstGeom prst="rect">
            <a:avLst/>
          </a:prstGeom>
        </p:spPr>
      </p:pic>
      <p:sp>
        <p:nvSpPr>
          <p:cNvPr id="28" name="CaixaDeTexto 27"/>
          <p:cNvSpPr txBox="1"/>
          <p:nvPr/>
        </p:nvSpPr>
        <p:spPr>
          <a:xfrm>
            <a:off x="1775521" y="2648335"/>
            <a:ext cx="1944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i="1" dirty="0">
                <a:latin typeface="Calibri" panose="020F0502020204030204" pitchFamily="34" charset="0"/>
                <a:cs typeface="Calibri" panose="020F0502020204030204" pitchFamily="34" charset="0"/>
              </a:rPr>
              <a:t>Exemplo:</a:t>
            </a:r>
          </a:p>
        </p:txBody>
      </p:sp>
      <p:sp>
        <p:nvSpPr>
          <p:cNvPr id="29" name="Seta para a esquerda e para a direita 28"/>
          <p:cNvSpPr/>
          <p:nvPr/>
        </p:nvSpPr>
        <p:spPr>
          <a:xfrm>
            <a:off x="2632775" y="3429000"/>
            <a:ext cx="714380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aixaDeTexto 29"/>
          <p:cNvSpPr txBox="1"/>
          <p:nvPr/>
        </p:nvSpPr>
        <p:spPr>
          <a:xfrm>
            <a:off x="3418593" y="3328265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001</a:t>
            </a:r>
            <a:r>
              <a:rPr lang="pt-BR" sz="2800" b="1" dirty="0">
                <a:solidFill>
                  <a:srgbClr val="FF0000"/>
                </a:solidFill>
              </a:rPr>
              <a:t>110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066433" y="3804519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1</a:t>
            </a:r>
            <a:r>
              <a:rPr lang="pt-BR" sz="2800" b="1" dirty="0">
                <a:solidFill>
                  <a:srgbClr val="FF0000"/>
                </a:solidFill>
              </a:rPr>
              <a:t>110</a:t>
            </a:r>
          </a:p>
        </p:txBody>
      </p:sp>
      <p:pic>
        <p:nvPicPr>
          <p:cNvPr id="32" name="Picture 3" descr="C:\Users\Bruno Rodrigues\Desktop\Imagens para apresentação\download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401812" flipV="1">
            <a:off x="4583322" y="3978679"/>
            <a:ext cx="413651" cy="290952"/>
          </a:xfrm>
          <a:prstGeom prst="rect">
            <a:avLst/>
          </a:prstGeom>
          <a:noFill/>
        </p:spPr>
      </p:pic>
      <p:sp>
        <p:nvSpPr>
          <p:cNvPr id="33" name="CaixaDeTexto 32"/>
          <p:cNvSpPr txBox="1"/>
          <p:nvPr/>
        </p:nvSpPr>
        <p:spPr>
          <a:xfrm>
            <a:off x="1636700" y="4566524"/>
            <a:ext cx="854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172</a:t>
            </a:r>
            <a:r>
              <a:rPr lang="pt-BR" sz="2800" b="1" baseline="-25000" dirty="0"/>
              <a:t>8</a:t>
            </a:r>
          </a:p>
        </p:txBody>
      </p:sp>
      <p:sp>
        <p:nvSpPr>
          <p:cNvPr id="34" name="Seta para a esquerda e para a direita 33"/>
          <p:cNvSpPr/>
          <p:nvPr/>
        </p:nvSpPr>
        <p:spPr>
          <a:xfrm>
            <a:off x="2632775" y="4653136"/>
            <a:ext cx="714380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3418594" y="4566524"/>
            <a:ext cx="1829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001</a:t>
            </a: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</a:rPr>
              <a:t>111</a:t>
            </a:r>
            <a:r>
              <a:rPr lang="pt-BR" sz="2800" b="1" dirty="0">
                <a:solidFill>
                  <a:srgbClr val="00B050"/>
                </a:solidFill>
              </a:rPr>
              <a:t>010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4918792" y="5138028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1</a:t>
            </a: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</a:rPr>
              <a:t>111</a:t>
            </a:r>
            <a:r>
              <a:rPr lang="pt-BR" sz="2800" b="1" dirty="0">
                <a:solidFill>
                  <a:srgbClr val="00B050"/>
                </a:solidFill>
              </a:rPr>
              <a:t>010</a:t>
            </a:r>
            <a:endParaRPr lang="pt-BR" sz="2800" b="1" dirty="0">
              <a:solidFill>
                <a:srgbClr val="FF0000"/>
              </a:solidFill>
            </a:endParaRPr>
          </a:p>
        </p:txBody>
      </p:sp>
      <p:pic>
        <p:nvPicPr>
          <p:cNvPr id="37" name="Picture 3" descr="C:\Users\Bruno Rodrigues\Desktop\Imagens para apresentação\download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401812" flipV="1">
            <a:off x="4583322" y="5216937"/>
            <a:ext cx="413651" cy="290952"/>
          </a:xfrm>
          <a:prstGeom prst="rect">
            <a:avLst/>
          </a:prstGeom>
          <a:noFill/>
        </p:spPr>
      </p:pic>
      <p:sp>
        <p:nvSpPr>
          <p:cNvPr id="38" name="CaixaDeTexto 37"/>
          <p:cNvSpPr txBox="1"/>
          <p:nvPr/>
        </p:nvSpPr>
        <p:spPr>
          <a:xfrm>
            <a:off x="1797281" y="335651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16</a:t>
            </a:r>
            <a:r>
              <a:rPr lang="pt-BR" sz="2800" b="1" baseline="-25000" dirty="0"/>
              <a:t>8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392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1351722" y="3246783"/>
            <a:ext cx="5284339" cy="144921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108000" bIns="108000">
            <a:spAutoFit/>
          </a:bodyPr>
          <a:lstStyle/>
          <a:p>
            <a:pPr algn="just"/>
            <a:r>
              <a:rPr lang="pt-BR" sz="2000" b="1" i="1" dirty="0"/>
              <a:t>Como 16 é a </a:t>
            </a:r>
            <a:r>
              <a:rPr lang="pt-BR" sz="2000" b="1" i="1" u="sng" dirty="0">
                <a:solidFill>
                  <a:srgbClr val="C00000"/>
                </a:solidFill>
              </a:rPr>
              <a:t>quarta potência</a:t>
            </a:r>
            <a:r>
              <a:rPr lang="pt-BR" sz="2000" b="1" i="1" dirty="0"/>
              <a:t> de 2, pode-se converter de HEXA em binário transformando cada dígito em seu equivalente com </a:t>
            </a:r>
            <a:r>
              <a:rPr lang="pt-BR" sz="2000" b="1" i="1" u="sng" dirty="0">
                <a:solidFill>
                  <a:srgbClr val="C00000"/>
                </a:solidFill>
              </a:rPr>
              <a:t>4 dígitos</a:t>
            </a:r>
            <a:r>
              <a:rPr lang="pt-BR" sz="2000" b="1" i="1" dirty="0"/>
              <a:t> binários.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6628"/>
          </a:xfrm>
        </p:spPr>
        <p:txBody>
          <a:bodyPr/>
          <a:lstStyle/>
          <a:p>
            <a:r>
              <a:rPr lang="pt-BR" dirty="0"/>
              <a:t>Conversão Hexadecimal → Binário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631503" y="1151753"/>
            <a:ext cx="95533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conversão de uma base em outra é bastante simples, neste caso basta converter individualmente cada dígito em binários. 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849" y="2235420"/>
            <a:ext cx="3590624" cy="4257454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337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479"/>
          </a:xfrm>
        </p:spPr>
        <p:txBody>
          <a:bodyPr>
            <a:normAutofit fontScale="90000"/>
          </a:bodyPr>
          <a:lstStyle/>
          <a:p>
            <a:r>
              <a:rPr lang="pt-BR" dirty="0"/>
              <a:t>Conversão Hexadecimal → Binário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192695" y="1151753"/>
            <a:ext cx="97270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conversão de uma base em outra é bastante simples, neste caso basta converter individualmente cada dígito em binários. 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775521" y="2648335"/>
            <a:ext cx="1944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i="1" dirty="0">
                <a:latin typeface="Calibri" panose="020F0502020204030204" pitchFamily="34" charset="0"/>
                <a:cs typeface="Calibri" panose="020F0502020204030204" pitchFamily="34" charset="0"/>
              </a:rPr>
              <a:t>Exemplo:</a:t>
            </a:r>
          </a:p>
        </p:txBody>
      </p:sp>
      <p:sp>
        <p:nvSpPr>
          <p:cNvPr id="22" name="Seta para a esquerda e para a direita 21"/>
          <p:cNvSpPr/>
          <p:nvPr/>
        </p:nvSpPr>
        <p:spPr>
          <a:xfrm>
            <a:off x="2632775" y="3429000"/>
            <a:ext cx="714380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3418594" y="3328265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0001</a:t>
            </a:r>
            <a:r>
              <a:rPr lang="pt-BR" sz="2800" b="1" dirty="0">
                <a:solidFill>
                  <a:srgbClr val="FF0000"/>
                </a:solidFill>
              </a:rPr>
              <a:t>0110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5066432" y="3804519"/>
            <a:ext cx="1098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1</a:t>
            </a:r>
            <a:r>
              <a:rPr lang="pt-BR" sz="2800" b="1" dirty="0">
                <a:solidFill>
                  <a:srgbClr val="FF0000"/>
                </a:solidFill>
              </a:rPr>
              <a:t>0110</a:t>
            </a:r>
          </a:p>
        </p:txBody>
      </p:sp>
      <p:pic>
        <p:nvPicPr>
          <p:cNvPr id="25" name="Picture 3" descr="C:\Users\Bruno Rodrigues\Desktop\Imagens para apresentação\download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401812" flipV="1">
            <a:off x="4583322" y="3978679"/>
            <a:ext cx="413651" cy="290952"/>
          </a:xfrm>
          <a:prstGeom prst="rect">
            <a:avLst/>
          </a:prstGeom>
          <a:noFill/>
        </p:spPr>
      </p:pic>
      <p:sp>
        <p:nvSpPr>
          <p:cNvPr id="26" name="CaixaDeTexto 25"/>
          <p:cNvSpPr txBox="1"/>
          <p:nvPr/>
        </p:nvSpPr>
        <p:spPr>
          <a:xfrm>
            <a:off x="1797281" y="3356514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16</a:t>
            </a:r>
            <a:r>
              <a:rPr lang="pt-BR" sz="2800" b="1" baseline="-25000" dirty="0"/>
              <a:t>16</a:t>
            </a:r>
          </a:p>
        </p:txBody>
      </p:sp>
      <p:pic>
        <p:nvPicPr>
          <p:cNvPr id="30" name="Imagem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093" y="2276872"/>
            <a:ext cx="3590624" cy="4257454"/>
          </a:xfrm>
          <a:prstGeom prst="rect">
            <a:avLst/>
          </a:prstGeom>
        </p:spPr>
      </p:pic>
      <p:sp>
        <p:nvSpPr>
          <p:cNvPr id="6" name="Espaço Reservado para Número de Slide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464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1775521" y="2648335"/>
            <a:ext cx="1944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i="1" dirty="0">
                <a:latin typeface="Calibri" panose="020F0502020204030204" pitchFamily="34" charset="0"/>
                <a:cs typeface="Calibri" panose="020F0502020204030204" pitchFamily="34" charset="0"/>
              </a:rPr>
              <a:t>Exemplo:</a:t>
            </a:r>
          </a:p>
        </p:txBody>
      </p:sp>
      <p:sp>
        <p:nvSpPr>
          <p:cNvPr id="13" name="Seta para a esquerda e para a direita 12"/>
          <p:cNvSpPr/>
          <p:nvPr/>
        </p:nvSpPr>
        <p:spPr>
          <a:xfrm>
            <a:off x="2632775" y="3429000"/>
            <a:ext cx="714380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418594" y="3328265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0001</a:t>
            </a:r>
            <a:r>
              <a:rPr lang="pt-BR" sz="2800" b="1" dirty="0">
                <a:solidFill>
                  <a:srgbClr val="FF0000"/>
                </a:solidFill>
              </a:rPr>
              <a:t>0110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066432" y="3804519"/>
            <a:ext cx="1098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00B050"/>
                </a:solidFill>
              </a:rPr>
              <a:t>1</a:t>
            </a:r>
            <a:r>
              <a:rPr lang="pt-BR" sz="2800" b="1" dirty="0">
                <a:solidFill>
                  <a:srgbClr val="FF0000"/>
                </a:solidFill>
              </a:rPr>
              <a:t>0110</a:t>
            </a:r>
          </a:p>
        </p:txBody>
      </p:sp>
      <p:pic>
        <p:nvPicPr>
          <p:cNvPr id="16" name="Picture 3" descr="C:\Users\Bruno Rodrigues\Desktop\Imagens para apresentação\download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401812" flipV="1">
            <a:off x="4583322" y="3978679"/>
            <a:ext cx="413651" cy="290952"/>
          </a:xfrm>
          <a:prstGeom prst="rect">
            <a:avLst/>
          </a:prstGeom>
          <a:noFill/>
        </p:spPr>
      </p:pic>
      <p:sp>
        <p:nvSpPr>
          <p:cNvPr id="17" name="CaixaDeTexto 16"/>
          <p:cNvSpPr txBox="1"/>
          <p:nvPr/>
        </p:nvSpPr>
        <p:spPr>
          <a:xfrm>
            <a:off x="1636700" y="4566524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2A1</a:t>
            </a:r>
            <a:r>
              <a:rPr lang="pt-BR" sz="2800" b="1" baseline="-25000" dirty="0"/>
              <a:t>16</a:t>
            </a:r>
          </a:p>
        </p:txBody>
      </p:sp>
      <p:sp>
        <p:nvSpPr>
          <p:cNvPr id="19" name="Seta para a esquerda e para a direita 18"/>
          <p:cNvSpPr/>
          <p:nvPr/>
        </p:nvSpPr>
        <p:spPr>
          <a:xfrm>
            <a:off x="2632775" y="4653136"/>
            <a:ext cx="714380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3418593" y="4566524"/>
            <a:ext cx="237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0010</a:t>
            </a: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</a:rPr>
              <a:t>1010</a:t>
            </a:r>
            <a:r>
              <a:rPr lang="pt-BR" sz="2800" b="1" dirty="0">
                <a:solidFill>
                  <a:srgbClr val="00B050"/>
                </a:solidFill>
              </a:rPr>
              <a:t>0001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918793" y="5138028"/>
            <a:ext cx="2012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10</a:t>
            </a: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</a:rPr>
              <a:t>1010</a:t>
            </a:r>
            <a:r>
              <a:rPr lang="pt-BR" sz="2800" b="1" dirty="0">
                <a:solidFill>
                  <a:srgbClr val="00B050"/>
                </a:solidFill>
              </a:rPr>
              <a:t>0001</a:t>
            </a:r>
            <a:endParaRPr lang="pt-BR" sz="2800" b="1" dirty="0">
              <a:solidFill>
                <a:srgbClr val="FF0000"/>
              </a:solidFill>
            </a:endParaRPr>
          </a:p>
        </p:txBody>
      </p:sp>
      <p:pic>
        <p:nvPicPr>
          <p:cNvPr id="22" name="Picture 3" descr="C:\Users\Bruno Rodrigues\Desktop\Imagens para apresentação\download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401812" flipV="1">
            <a:off x="4583322" y="5216937"/>
            <a:ext cx="413651" cy="29095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7843"/>
          </a:xfrm>
        </p:spPr>
        <p:txBody>
          <a:bodyPr>
            <a:normAutofit fontScale="90000"/>
          </a:bodyPr>
          <a:lstStyle/>
          <a:p>
            <a:r>
              <a:rPr lang="pt-BR" dirty="0"/>
              <a:t>Conversão Hexadecimal → Binário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993913" y="1151753"/>
            <a:ext cx="9886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conversão de uma base em outra é bastante simples, neste caso basta converter individualmente cada dígito em binários. 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1797281" y="3356514"/>
            <a:ext cx="7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16</a:t>
            </a:r>
            <a:r>
              <a:rPr lang="pt-BR" sz="2800" b="1" baseline="-25000" dirty="0"/>
              <a:t>16</a:t>
            </a: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093" y="2276872"/>
            <a:ext cx="3590624" cy="4257454"/>
          </a:xfrm>
          <a:prstGeom prst="rect">
            <a:avLst/>
          </a:prstGeom>
        </p:spPr>
      </p:pic>
      <p:sp>
        <p:nvSpPr>
          <p:cNvPr id="6" name="Espaço Reservado para Número de Slide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216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DFCAC-A1A8-4FCD-A2CE-FFD2E73B7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0823"/>
          </a:xfrm>
        </p:spPr>
        <p:txBody>
          <a:bodyPr/>
          <a:lstStyle/>
          <a:p>
            <a:r>
              <a:rPr lang="pt-BR" dirty="0"/>
              <a:t>Por exemplo: Endereço IPv6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2743C0-5574-42C6-9BD8-7ED9A369F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Endereços IP são códigos que identificam equipamentos na Internet. Na próxima geração (versão 6) estes endereço serão formados por números de 128 bits como esse</a:t>
            </a:r>
            <a:r>
              <a:rPr lang="pt-BR" sz="2400" dirty="0"/>
              <a:t>:</a:t>
            </a:r>
          </a:p>
          <a:p>
            <a:endParaRPr lang="pt-BR" sz="2400" dirty="0"/>
          </a:p>
          <a:p>
            <a:pPr marL="25400" indent="0">
              <a:buNone/>
            </a:pPr>
            <a:r>
              <a:rPr lang="pt-BR" sz="2400" dirty="0"/>
              <a:t>0011 1111 1000 0000 0101 1010 1101 1001</a:t>
            </a:r>
          </a:p>
          <a:p>
            <a:pPr marL="25400" indent="0">
              <a:buNone/>
            </a:pPr>
            <a:r>
              <a:rPr lang="pt-BR" sz="2400" dirty="0"/>
              <a:t>0100 0001 0111 0110 1110 0010 1111 1110</a:t>
            </a:r>
          </a:p>
          <a:p>
            <a:pPr marL="25400" indent="0">
              <a:buNone/>
            </a:pPr>
            <a:r>
              <a:rPr lang="pt-BR" sz="2400" dirty="0"/>
              <a:t>1100 0101 0001 0010 1011 0100 1011 0010</a:t>
            </a:r>
          </a:p>
          <a:p>
            <a:pPr marL="25400" indent="0">
              <a:buNone/>
            </a:pPr>
            <a:r>
              <a:rPr lang="pt-BR" sz="2400" dirty="0"/>
              <a:t>1101 0110 1010 1001 0101 0011 0000 1000</a:t>
            </a:r>
          </a:p>
          <a:p>
            <a:endParaRPr lang="pt-BR" sz="2400" dirty="0"/>
          </a:p>
          <a:p>
            <a:r>
              <a:rPr lang="pt-BR" sz="2400" dirty="0"/>
              <a:t>Em hexadecimal fica na forma:</a:t>
            </a:r>
          </a:p>
          <a:p>
            <a:pPr marL="25400" indent="0">
              <a:buNone/>
            </a:pPr>
            <a:r>
              <a:rPr lang="pt-BR" sz="2400" dirty="0"/>
              <a:t>3F80:5AD9:4176:E2FE:C512:B4B2:D6A9:5308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EF6001C-51F7-4E9E-BF15-2BDD8F7EED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pt-BR" smtClean="0"/>
              <a:pPr lvl="0"/>
              <a:t>28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4621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6D946E-37E8-4BC4-BFAD-8DAA6F829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7327"/>
          </a:xfrm>
        </p:spPr>
        <p:txBody>
          <a:bodyPr/>
          <a:lstStyle/>
          <a:p>
            <a:r>
              <a:rPr lang="pt-BR" dirty="0"/>
              <a:t>Exemplo: Chave criptográfica de 1024 bits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8B4253-0E15-4034-A0DD-775E213AB6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25400" indent="0">
              <a:buNone/>
            </a:pPr>
            <a:r>
              <a:rPr lang="pt-BR" sz="1800" dirty="0"/>
              <a:t>-----BEGIN RSA PRIVATE KEY-----</a:t>
            </a:r>
          </a:p>
          <a:p>
            <a:pPr marL="25400" indent="0">
              <a:buNone/>
            </a:pPr>
            <a:r>
              <a:rPr lang="pt-BR" sz="1800" dirty="0"/>
              <a:t>MIICXAIBAAKBgQCd3HD0ULQEPHplCmlCMT19XY8pDIkyd9gbuYj9w+T//hz3FopK</a:t>
            </a:r>
          </a:p>
          <a:p>
            <a:pPr marL="25400" indent="0">
              <a:buNone/>
            </a:pPr>
            <a:r>
              <a:rPr lang="pt-BR" sz="1800" dirty="0"/>
              <a:t>h1YaR4xdw/hvS0hML733VaxEAVHgC2ek30vSTNGnP/G1MsxArUJvpybOf3ZxLZc0</a:t>
            </a:r>
          </a:p>
          <a:p>
            <a:pPr marL="25400" indent="0">
              <a:buNone/>
            </a:pPr>
            <a:r>
              <a:rPr lang="pt-BR" sz="1800" dirty="0"/>
              <a:t>qv2LR2uPL3Zlb/68pfPSzwftn14Q9xIcR9mIbjuO/nsw7wVPQ6PHrbgHeQIDAQAB</a:t>
            </a:r>
          </a:p>
          <a:p>
            <a:pPr marL="25400" indent="0">
              <a:buNone/>
            </a:pPr>
            <a:r>
              <a:rPr lang="pt-BR" sz="1800" dirty="0"/>
              <a:t>AoGADT7g728SG8TjVDUSbe5pxWojSAN4Q5bQuErSFtDoFx7AWW83vVcrv1q/</a:t>
            </a:r>
            <a:r>
              <a:rPr lang="pt-BR" sz="1800" dirty="0" err="1"/>
              <a:t>iWKX</a:t>
            </a:r>
            <a:endParaRPr lang="pt-BR" sz="1800" dirty="0"/>
          </a:p>
          <a:p>
            <a:pPr marL="25400" indent="0">
              <a:buNone/>
            </a:pPr>
            <a:r>
              <a:rPr lang="pt-BR" sz="1800" dirty="0" err="1"/>
              <a:t>Jud</a:t>
            </a:r>
            <a:r>
              <a:rPr lang="pt-BR" sz="1800" dirty="0"/>
              <a:t>/Mn1TCDzVDoO51f2+/ZOK7gGtCqRUqdmSXXoXdWnAVcO+2RbJohCkcwjMyG1Y</a:t>
            </a:r>
          </a:p>
          <a:p>
            <a:pPr marL="25400" indent="0">
              <a:buNone/>
            </a:pPr>
            <a:r>
              <a:rPr lang="pt-BR" sz="1800" dirty="0"/>
              <a:t>mG1zKCDs/MPtCSvLQ91+xdslqX1iqtbjgE8ZUf2wK3DN4jECQQDLlQVy4fkWfzvs</a:t>
            </a:r>
          </a:p>
          <a:p>
            <a:pPr marL="25400" indent="0">
              <a:buNone/>
            </a:pPr>
            <a:r>
              <a:rPr lang="pt-BR" sz="1800" dirty="0"/>
              <a:t>Qw16VcBOrzw3Hm8hFl3x2RQbq0gWbsDfJaCm3r7zoSxcKXUU2tbLG6KghyBFGn6f</a:t>
            </a:r>
          </a:p>
          <a:p>
            <a:pPr marL="25400" indent="0">
              <a:buNone/>
            </a:pPr>
            <a:r>
              <a:rPr lang="pt-BR" sz="1800" dirty="0"/>
              <a:t>2vcHsxbFAkEAxoG/81xyf3NgcaBMAXCqMGCQLcpvHy1xJtcvDHvAMX+1kcZvkMbb</a:t>
            </a:r>
          </a:p>
          <a:p>
            <a:pPr marL="25400" indent="0">
              <a:buNone/>
            </a:pPr>
            <a:r>
              <a:rPr lang="pt-BR" sz="1800" dirty="0"/>
              <a:t>HU8ifIakCYmsm2+c93jrt/J+AZVGGvKZJQJAX4ob+IIcB3bGhGYjWRoNGeAa/</a:t>
            </a:r>
            <a:r>
              <a:rPr lang="pt-BR" sz="1800" dirty="0" err="1"/>
              <a:t>jMG</a:t>
            </a:r>
            <a:endParaRPr lang="pt-BR" sz="1800" dirty="0"/>
          </a:p>
          <a:p>
            <a:pPr marL="25400" indent="0">
              <a:buNone/>
            </a:pPr>
            <a:r>
              <a:rPr lang="pt-BR" sz="1800" dirty="0"/>
              <a:t>LBz3EZyyVxnWxtBLK23ZKva13lfxHX9HNvZMfx0FARjpCAUbD6IO9EoTkQJAfs5Z</a:t>
            </a:r>
          </a:p>
          <a:p>
            <a:pPr marL="25400" indent="0">
              <a:buNone/>
            </a:pPr>
            <a:r>
              <a:rPr lang="pt-BR" sz="1800" dirty="0"/>
              <a:t>2VNADSyd+lfk1bKr9TVqROYhMDBuLNqfQoE3GCe1zEaP9FMjm8h2hkfYOAOLkMuu</a:t>
            </a:r>
          </a:p>
          <a:p>
            <a:pPr marL="25400" indent="0">
              <a:buNone/>
            </a:pPr>
            <a:r>
              <a:rPr lang="pt-BR" sz="1800" dirty="0"/>
              <a:t>4OOM6LfuSIKcAxDgRQJBAIWArrUCjlQwjHVUbQrYJEKwl52paHdX501v4RAn8Y2a</a:t>
            </a:r>
          </a:p>
          <a:p>
            <a:pPr marL="25400" indent="0">
              <a:buNone/>
            </a:pPr>
            <a:r>
              <a:rPr lang="pt-BR" sz="1800" dirty="0"/>
              <a:t>C+XgWEZ+0pCup9iS+BfrOf5jx3hcxCnoQBM5dqmJ1dM=</a:t>
            </a:r>
          </a:p>
          <a:p>
            <a:pPr marL="25400" indent="0">
              <a:buNone/>
            </a:pPr>
            <a:r>
              <a:rPr lang="pt-BR" sz="1800" dirty="0"/>
              <a:t>-----END RSA PRIVATE KEY-----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F4E4227-52B1-4FB7-801A-4E815ED653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66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Decimal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C:\Users\Bruno Rodrigues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0217" y="4869160"/>
            <a:ext cx="2524125" cy="1809750"/>
          </a:xfrm>
          <a:prstGeom prst="rect">
            <a:avLst/>
          </a:prstGeom>
          <a:noFill/>
        </p:spPr>
      </p:pic>
      <p:pic>
        <p:nvPicPr>
          <p:cNvPr id="9" name="Picture 3" descr="C:\Users\Bruno Rodrigues\Desktop\abaco-china-Suan-Pa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9697" y="4653136"/>
            <a:ext cx="3412675" cy="2016224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3512" y="1412777"/>
            <a:ext cx="4337522" cy="2519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23992" y="1412777"/>
            <a:ext cx="504056" cy="2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ixaDeTexto 11"/>
          <p:cNvSpPr txBox="1"/>
          <p:nvPr/>
        </p:nvSpPr>
        <p:spPr>
          <a:xfrm>
            <a:off x="1847528" y="4221088"/>
            <a:ext cx="3496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de numeração Decimal!!!!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5807968" y="6084004"/>
            <a:ext cx="747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ábaco</a:t>
            </a:r>
          </a:p>
        </p:txBody>
      </p:sp>
      <p:pic>
        <p:nvPicPr>
          <p:cNvPr id="14" name="Picture 4" descr="C:\Users\Bruno Rodrigues\Desktop\mat1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16080" y="1340768"/>
            <a:ext cx="3578998" cy="3312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655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62793" y="2318031"/>
            <a:ext cx="2377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latin typeface="Calibri" panose="020F0502020204030204" pitchFamily="34" charset="0"/>
                <a:cs typeface="Calibri" panose="020F0502020204030204" pitchFamily="34" charset="0"/>
              </a:rPr>
              <a:t>Hexadecimal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658798" y="2277072"/>
            <a:ext cx="183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latin typeface="Calibri" panose="020F0502020204030204" pitchFamily="34" charset="0"/>
                <a:cs typeface="Calibri" panose="020F0502020204030204" pitchFamily="34" charset="0"/>
              </a:rPr>
              <a:t>Decimal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784512" y="4942910"/>
            <a:ext cx="166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latin typeface="Calibri" panose="020F0502020204030204" pitchFamily="34" charset="0"/>
                <a:cs typeface="Calibri" panose="020F0502020204030204" pitchFamily="34" charset="0"/>
              </a:rPr>
              <a:t>Binário </a:t>
            </a:r>
          </a:p>
        </p:txBody>
      </p:sp>
      <p:sp>
        <p:nvSpPr>
          <p:cNvPr id="22" name="Seta para a direita 21"/>
          <p:cNvSpPr/>
          <p:nvPr/>
        </p:nvSpPr>
        <p:spPr>
          <a:xfrm rot="16200000">
            <a:off x="5839871" y="3805313"/>
            <a:ext cx="1693493" cy="1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Seta para a direita 22"/>
          <p:cNvSpPr/>
          <p:nvPr/>
        </p:nvSpPr>
        <p:spPr>
          <a:xfrm rot="16200000" flipH="1">
            <a:off x="5552824" y="3811995"/>
            <a:ext cx="1693491" cy="15864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5468807" y="3703023"/>
            <a:ext cx="886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Divisão por 2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6772622" y="3672245"/>
            <a:ext cx="1574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Polinômios base 2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Conversão de Sistemas de Numeração</a:t>
            </a:r>
          </a:p>
        </p:txBody>
      </p:sp>
      <p:sp>
        <p:nvSpPr>
          <p:cNvPr id="15" name="Seta para a direita 14"/>
          <p:cNvSpPr/>
          <p:nvPr/>
        </p:nvSpPr>
        <p:spPr>
          <a:xfrm flipH="1">
            <a:off x="7450336" y="2677920"/>
            <a:ext cx="1693493" cy="1767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Seta para a direita 15"/>
          <p:cNvSpPr/>
          <p:nvPr/>
        </p:nvSpPr>
        <p:spPr>
          <a:xfrm>
            <a:off x="7443375" y="2451775"/>
            <a:ext cx="1693491" cy="15864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569821" y="2150170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Divisão por 8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7619653" y="2786302"/>
            <a:ext cx="1517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Polinômios base 8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9335354" y="2256475"/>
            <a:ext cx="1297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latin typeface="Calibri" panose="020F0502020204030204" pitchFamily="34" charset="0"/>
                <a:cs typeface="Calibri" panose="020F0502020204030204" pitchFamily="34" charset="0"/>
              </a:rPr>
              <a:t>Octal </a:t>
            </a:r>
          </a:p>
        </p:txBody>
      </p:sp>
      <p:sp>
        <p:nvSpPr>
          <p:cNvPr id="20" name="Seta para a direita 19"/>
          <p:cNvSpPr/>
          <p:nvPr/>
        </p:nvSpPr>
        <p:spPr>
          <a:xfrm>
            <a:off x="3926443" y="2677920"/>
            <a:ext cx="1693493" cy="1767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Seta para a direita 20"/>
          <p:cNvSpPr/>
          <p:nvPr/>
        </p:nvSpPr>
        <p:spPr>
          <a:xfrm flipH="1">
            <a:off x="3919482" y="2451775"/>
            <a:ext cx="1693491" cy="15864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997174" y="2147225"/>
            <a:ext cx="155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Divisão por 16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4095760" y="2786302"/>
            <a:ext cx="1393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Polinômios base 16</a:t>
            </a:r>
          </a:p>
        </p:txBody>
      </p:sp>
      <p:cxnSp>
        <p:nvCxnSpPr>
          <p:cNvPr id="12" name="Conector em curva 11"/>
          <p:cNvCxnSpPr>
            <a:cxnSpLocks/>
          </p:cNvCxnSpPr>
          <p:nvPr/>
        </p:nvCxnSpPr>
        <p:spPr>
          <a:xfrm rot="16200000" flipH="1">
            <a:off x="3086410" y="2567976"/>
            <a:ext cx="2363270" cy="3032931"/>
          </a:xfrm>
          <a:prstGeom prst="curvedConnector2">
            <a:avLst/>
          </a:prstGeom>
          <a:ln w="889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em curva 26"/>
          <p:cNvCxnSpPr>
            <a:stCxn id="11" idx="3"/>
            <a:endCxn id="19" idx="2"/>
          </p:cNvCxnSpPr>
          <p:nvPr/>
        </p:nvCxnSpPr>
        <p:spPr>
          <a:xfrm flipV="1">
            <a:off x="7447147" y="2902805"/>
            <a:ext cx="2536783" cy="2363270"/>
          </a:xfrm>
          <a:prstGeom prst="curvedConnector2">
            <a:avLst/>
          </a:prstGeom>
          <a:ln w="889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2567608" y="4481246"/>
            <a:ext cx="1194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Tabela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8974510" y="4685434"/>
            <a:ext cx="1194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Tabela</a:t>
            </a:r>
          </a:p>
        </p:txBody>
      </p:sp>
      <p:sp>
        <p:nvSpPr>
          <p:cNvPr id="37" name="Espaço Reservado para Número de Slide 3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901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828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864913" y="1191065"/>
            <a:ext cx="8472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1- Faça a conversão numérica de binário para decimal 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991544" y="1628800"/>
            <a:ext cx="3000396" cy="5102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00001100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11001111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00100010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01000100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Binário → Decimal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556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991544" y="1628801"/>
            <a:ext cx="3000396" cy="500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00001100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12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4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7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2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11001111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207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00100010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34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01000100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68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129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128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Binário → Decimal</a:t>
            </a:r>
          </a:p>
        </p:txBody>
      </p:sp>
      <p:sp>
        <p:nvSpPr>
          <p:cNvPr id="8" name="Retângulo 7"/>
          <p:cNvSpPr/>
          <p:nvPr/>
        </p:nvSpPr>
        <p:spPr>
          <a:xfrm>
            <a:off x="1864913" y="1191065"/>
            <a:ext cx="8472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1- Faça a conversão numérica de binário para decimal 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625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991544" y="1196753"/>
            <a:ext cx="8115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2- Com base nos números binários abaixo, converta e mostre quais são pares e quais são impares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991544" y="2276872"/>
            <a:ext cx="3000396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11100001100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11000001001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00000111111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00000010001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11001111000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Binário → Decimal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65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991544" y="2348880"/>
            <a:ext cx="5328592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11100001100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   = </a:t>
            </a:r>
            <a:r>
              <a:rPr lang="pt-BR" sz="2400" b="1" i="1" dirty="0">
                <a:solidFill>
                  <a:srgbClr val="FF0000"/>
                </a:solidFill>
              </a:rPr>
              <a:t>1804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>
                <a:solidFill>
                  <a:srgbClr val="FF0000"/>
                </a:solidFill>
              </a:rPr>
              <a:t> → par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11000001001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   = </a:t>
            </a:r>
            <a:r>
              <a:rPr lang="pt-BR" sz="2400" b="1" i="1" dirty="0">
                <a:solidFill>
                  <a:srgbClr val="FF0000"/>
                </a:solidFill>
              </a:rPr>
              <a:t>1545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>
                <a:solidFill>
                  <a:srgbClr val="FF0000"/>
                </a:solidFill>
              </a:rPr>
              <a:t> → ímpar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00000111111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   = </a:t>
            </a:r>
            <a:r>
              <a:rPr lang="pt-BR" sz="2400" b="1" i="1" dirty="0">
                <a:solidFill>
                  <a:srgbClr val="FF0000"/>
                </a:solidFill>
              </a:rPr>
              <a:t>63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>
                <a:solidFill>
                  <a:srgbClr val="FF0000"/>
                </a:solidFill>
              </a:rPr>
              <a:t> → ímpar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00000010001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   = </a:t>
            </a:r>
            <a:r>
              <a:rPr lang="pt-BR" sz="2400" b="1" i="1" dirty="0">
                <a:solidFill>
                  <a:srgbClr val="FF0000"/>
                </a:solidFill>
              </a:rPr>
              <a:t>17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>
                <a:solidFill>
                  <a:srgbClr val="FF0000"/>
                </a:solidFill>
              </a:rPr>
              <a:t> → ímpar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11001111000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   = </a:t>
            </a:r>
            <a:r>
              <a:rPr lang="pt-BR" sz="2400" b="1" i="1" dirty="0">
                <a:solidFill>
                  <a:srgbClr val="FF0000"/>
                </a:solidFill>
              </a:rPr>
              <a:t>1656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>
                <a:solidFill>
                  <a:srgbClr val="FF0000"/>
                </a:solidFill>
              </a:rPr>
              <a:t> → par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Binário → Decimal</a:t>
            </a:r>
          </a:p>
        </p:txBody>
      </p:sp>
      <p:sp>
        <p:nvSpPr>
          <p:cNvPr id="8" name="Retângulo 7"/>
          <p:cNvSpPr/>
          <p:nvPr/>
        </p:nvSpPr>
        <p:spPr>
          <a:xfrm>
            <a:off x="1991544" y="1196753"/>
            <a:ext cx="8115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2- Com base nos números binários abaixo, converta e mostre quais são pares e quais são impares 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679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999600" y="1196753"/>
            <a:ext cx="8329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3 - Faça a conversão numérica de decimal p/ binário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991544" y="1721193"/>
            <a:ext cx="3000396" cy="500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200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101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202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432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65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4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8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27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Decimal→ Binário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733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991544" y="1719973"/>
            <a:ext cx="3600400" cy="500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1100100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200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11001000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101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1100101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202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11001010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432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110110000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65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1000001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4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8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1000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27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11011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Decimal→ Binário</a:t>
            </a:r>
          </a:p>
        </p:txBody>
      </p:sp>
      <p:sp>
        <p:nvSpPr>
          <p:cNvPr id="8" name="Retângulo 7"/>
          <p:cNvSpPr/>
          <p:nvPr/>
        </p:nvSpPr>
        <p:spPr>
          <a:xfrm>
            <a:off x="1999600" y="1196753"/>
            <a:ext cx="8329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3 - Faça a conversão numérica de decimal p/ binário 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380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991544" y="1719973"/>
            <a:ext cx="3459235" cy="500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1100100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200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11001000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101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1100101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202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11001010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432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110110000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65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1000001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4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8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1000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27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11011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741222" y="1719973"/>
            <a:ext cx="3588020" cy="500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00</a:t>
            </a:r>
            <a:r>
              <a:rPr lang="pt-BR" sz="2400" b="1" i="1" dirty="0">
                <a:solidFill>
                  <a:srgbClr val="FF0000"/>
                </a:solidFill>
              </a:rPr>
              <a:t>1100100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200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0</a:t>
            </a:r>
            <a:r>
              <a:rPr lang="pt-BR" sz="2400" b="1" i="1" dirty="0">
                <a:solidFill>
                  <a:srgbClr val="FF0000"/>
                </a:solidFill>
              </a:rPr>
              <a:t>11001000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101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00</a:t>
            </a:r>
            <a:r>
              <a:rPr lang="pt-BR" sz="2400" b="1" i="1" dirty="0">
                <a:solidFill>
                  <a:srgbClr val="FF0000"/>
                </a:solidFill>
              </a:rPr>
              <a:t>1100101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202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0</a:t>
            </a:r>
            <a:r>
              <a:rPr lang="pt-BR" sz="2400" b="1" i="1" dirty="0">
                <a:solidFill>
                  <a:srgbClr val="FF0000"/>
                </a:solidFill>
              </a:rPr>
              <a:t>11001010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432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= </a:t>
            </a:r>
            <a:r>
              <a:rPr lang="pt-BR" sz="2400" b="1" i="1" dirty="0">
                <a:solidFill>
                  <a:srgbClr val="FF0000"/>
                </a:solidFill>
              </a:rPr>
              <a:t>110110000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65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  = 00</a:t>
            </a:r>
            <a:r>
              <a:rPr lang="pt-BR" sz="2400" b="1" i="1" dirty="0">
                <a:solidFill>
                  <a:srgbClr val="FF0000"/>
                </a:solidFill>
              </a:rPr>
              <a:t>1000001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4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    = 000000</a:t>
            </a:r>
            <a:r>
              <a:rPr lang="pt-BR" sz="2400" b="1" i="1" dirty="0">
                <a:solidFill>
                  <a:srgbClr val="FF0000"/>
                </a:solidFill>
              </a:rPr>
              <a:t>100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8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    = 00000</a:t>
            </a:r>
            <a:r>
              <a:rPr lang="pt-BR" sz="2400" b="1" i="1" dirty="0">
                <a:solidFill>
                  <a:srgbClr val="FF0000"/>
                </a:solidFill>
              </a:rPr>
              <a:t>1000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27</a:t>
            </a:r>
            <a:r>
              <a:rPr lang="pt-BR" sz="2400" b="1" i="1" baseline="-25000" dirty="0">
                <a:solidFill>
                  <a:srgbClr val="1736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/>
              <a:t>     = 0000</a:t>
            </a:r>
            <a:r>
              <a:rPr lang="pt-BR" sz="2400" b="1" i="1" dirty="0">
                <a:solidFill>
                  <a:srgbClr val="FF0000"/>
                </a:solidFill>
              </a:rPr>
              <a:t>11011</a:t>
            </a:r>
            <a:r>
              <a:rPr lang="pt-BR" sz="24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Decimal→ Binário</a:t>
            </a:r>
          </a:p>
        </p:txBody>
      </p:sp>
      <p:sp>
        <p:nvSpPr>
          <p:cNvPr id="8" name="Retângulo 7"/>
          <p:cNvSpPr/>
          <p:nvPr/>
        </p:nvSpPr>
        <p:spPr>
          <a:xfrm>
            <a:off x="1999600" y="1196753"/>
            <a:ext cx="8329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3 - Faça a conversão numérica de decimal p/ binário 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05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864913" y="1191065"/>
            <a:ext cx="8472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4- Faça a conversão numérica de binário para octal 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991544" y="1628800"/>
            <a:ext cx="3000396" cy="5102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00001100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11001111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00100010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01000100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Binário → Octal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39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232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Decimal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1544" y="2552716"/>
            <a:ext cx="8219256" cy="404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1904315" y="1598610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decimal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é um sistema de numeração de posição que utiliza a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dez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2" descr="C:\Users\Bruno Rodrigues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6241" y="314653"/>
            <a:ext cx="2351623" cy="1686070"/>
          </a:xfrm>
          <a:prstGeom prst="rect">
            <a:avLst/>
          </a:prstGeom>
          <a:noFill/>
        </p:spPr>
      </p:pic>
      <p:cxnSp>
        <p:nvCxnSpPr>
          <p:cNvPr id="11" name="Conector em curva 10"/>
          <p:cNvCxnSpPr>
            <a:stCxn id="10" idx="1"/>
          </p:cNvCxnSpPr>
          <p:nvPr/>
        </p:nvCxnSpPr>
        <p:spPr>
          <a:xfrm rot="10800000" flipV="1">
            <a:off x="7752186" y="1157688"/>
            <a:ext cx="504054" cy="923000"/>
          </a:xfrm>
          <a:prstGeom prst="curvedConnector2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47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991544" y="1628801"/>
            <a:ext cx="3000396" cy="500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00001100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14</a:t>
            </a:r>
            <a:r>
              <a:rPr lang="pt-BR" sz="2400" b="1" i="1" baseline="-25000" dirty="0">
                <a:solidFill>
                  <a:srgbClr val="FF0000"/>
                </a:solidFill>
              </a:rPr>
              <a:t>8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4</a:t>
            </a:r>
            <a:r>
              <a:rPr lang="pt-BR" sz="2400" b="1" i="1" baseline="-25000" dirty="0">
                <a:solidFill>
                  <a:srgbClr val="FF0000"/>
                </a:solidFill>
              </a:rPr>
              <a:t>8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7</a:t>
            </a:r>
            <a:r>
              <a:rPr lang="pt-BR" sz="2400" b="1" i="1" baseline="-25000" dirty="0">
                <a:solidFill>
                  <a:srgbClr val="FF0000"/>
                </a:solidFill>
              </a:rPr>
              <a:t>8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2</a:t>
            </a:r>
            <a:r>
              <a:rPr lang="pt-BR" sz="2400" b="1" i="1" baseline="-25000" dirty="0">
                <a:solidFill>
                  <a:srgbClr val="FF0000"/>
                </a:solidFill>
              </a:rPr>
              <a:t>8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11001111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317</a:t>
            </a:r>
            <a:r>
              <a:rPr lang="pt-BR" sz="2400" b="1" i="1" baseline="-25000" dirty="0">
                <a:solidFill>
                  <a:srgbClr val="FF0000"/>
                </a:solidFill>
              </a:rPr>
              <a:t>8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00100010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42</a:t>
            </a:r>
            <a:r>
              <a:rPr lang="pt-BR" sz="2400" b="1" i="1" baseline="-25000" dirty="0">
                <a:solidFill>
                  <a:srgbClr val="FF0000"/>
                </a:solidFill>
              </a:rPr>
              <a:t>8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01000100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104</a:t>
            </a:r>
            <a:r>
              <a:rPr lang="pt-BR" sz="2400" b="1" i="1" baseline="-25000" dirty="0">
                <a:solidFill>
                  <a:srgbClr val="FF0000"/>
                </a:solidFill>
              </a:rPr>
              <a:t>8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201</a:t>
            </a:r>
            <a:r>
              <a:rPr lang="pt-BR" sz="2400" b="1" i="1" baseline="-25000" dirty="0">
                <a:solidFill>
                  <a:srgbClr val="FF0000"/>
                </a:solidFill>
              </a:rPr>
              <a:t>8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200</a:t>
            </a:r>
            <a:r>
              <a:rPr lang="pt-BR" sz="2400" b="1" i="1" baseline="-25000" dirty="0">
                <a:solidFill>
                  <a:srgbClr val="FF0000"/>
                </a:solidFill>
              </a:rPr>
              <a:t>8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Binário → Octal</a:t>
            </a:r>
          </a:p>
        </p:txBody>
      </p:sp>
      <p:sp>
        <p:nvSpPr>
          <p:cNvPr id="8" name="Retângulo 7"/>
          <p:cNvSpPr/>
          <p:nvPr/>
        </p:nvSpPr>
        <p:spPr>
          <a:xfrm>
            <a:off x="1864913" y="1191065"/>
            <a:ext cx="8472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4- Faça a conversão numérica de binário para octal 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40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591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864913" y="1191065"/>
            <a:ext cx="8472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5- Faça a conversão numérica de binário para hexadecimal 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991544" y="1628800"/>
            <a:ext cx="3000396" cy="5102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00001100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11001111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00100010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01000100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b="1" i="1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Binário → Hexadecimal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41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439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991544" y="1628801"/>
            <a:ext cx="3000396" cy="5009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00001100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C</a:t>
            </a:r>
            <a:r>
              <a:rPr lang="pt-BR" sz="2400" b="1" i="1" baseline="-25000" dirty="0">
                <a:solidFill>
                  <a:srgbClr val="FF0000"/>
                </a:solidFill>
              </a:rPr>
              <a:t>16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4</a:t>
            </a:r>
            <a:r>
              <a:rPr lang="pt-BR" sz="2400" b="1" i="1" baseline="-25000" dirty="0">
                <a:solidFill>
                  <a:srgbClr val="FF0000"/>
                </a:solidFill>
              </a:rPr>
              <a:t>16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7</a:t>
            </a:r>
            <a:r>
              <a:rPr lang="pt-BR" sz="2400" b="1" i="1" baseline="-25000" dirty="0">
                <a:solidFill>
                  <a:srgbClr val="FF0000"/>
                </a:solidFill>
              </a:rPr>
              <a:t>16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00000010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2</a:t>
            </a:r>
            <a:r>
              <a:rPr lang="pt-BR" sz="2400" b="1" i="1" baseline="-25000" dirty="0">
                <a:solidFill>
                  <a:srgbClr val="FF0000"/>
                </a:solidFill>
              </a:rPr>
              <a:t>16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11001111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CF</a:t>
            </a:r>
            <a:r>
              <a:rPr lang="pt-BR" sz="2400" b="1" i="1" baseline="-25000" dirty="0">
                <a:solidFill>
                  <a:srgbClr val="FF0000"/>
                </a:solidFill>
              </a:rPr>
              <a:t>16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00100010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22</a:t>
            </a:r>
            <a:r>
              <a:rPr lang="pt-BR" sz="2400" b="1" i="1" baseline="-25000" dirty="0">
                <a:solidFill>
                  <a:srgbClr val="FF0000"/>
                </a:solidFill>
              </a:rPr>
              <a:t>16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01000100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44</a:t>
            </a:r>
            <a:r>
              <a:rPr lang="pt-BR" sz="2400" b="1" i="1" baseline="-25000" dirty="0">
                <a:solidFill>
                  <a:srgbClr val="FF0000"/>
                </a:solidFill>
              </a:rPr>
              <a:t>16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10000001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81</a:t>
            </a:r>
            <a:r>
              <a:rPr lang="pt-BR" sz="2400" b="1" i="1" baseline="-25000" dirty="0">
                <a:solidFill>
                  <a:srgbClr val="FF0000"/>
                </a:solidFill>
              </a:rPr>
              <a:t>16</a:t>
            </a:r>
            <a:endParaRPr lang="pt-BR" sz="2400" b="1" i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/>
              <a:t>10000000</a:t>
            </a:r>
            <a:r>
              <a:rPr lang="pt-BR" sz="2400" b="1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/>
              <a:t> = </a:t>
            </a:r>
            <a:r>
              <a:rPr lang="pt-BR" sz="2400" b="1" i="1" dirty="0">
                <a:solidFill>
                  <a:srgbClr val="FF0000"/>
                </a:solidFill>
              </a:rPr>
              <a:t>80</a:t>
            </a:r>
            <a:r>
              <a:rPr lang="pt-BR" sz="2400" b="1" i="1" baseline="-25000" dirty="0">
                <a:solidFill>
                  <a:srgbClr val="FF0000"/>
                </a:solidFill>
              </a:rPr>
              <a:t>16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Binário → Hexadecimal</a:t>
            </a:r>
          </a:p>
        </p:txBody>
      </p:sp>
      <p:sp>
        <p:nvSpPr>
          <p:cNvPr id="8" name="Retângulo 7"/>
          <p:cNvSpPr/>
          <p:nvPr/>
        </p:nvSpPr>
        <p:spPr>
          <a:xfrm>
            <a:off x="1864913" y="1191065"/>
            <a:ext cx="8472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5- Faça a conversão numérica de binário para hexadecimal 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42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727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81158" y="1252824"/>
            <a:ext cx="8103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6- Faça a conversão numérica de hexadecimal para binário 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495600" y="1857364"/>
            <a:ext cx="33123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200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B2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70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1A0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ABC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=</a:t>
            </a: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3FF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Hexadecimal → Binário</a:t>
            </a:r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43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903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81158" y="1252824"/>
            <a:ext cx="8103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6- Faça a conversão numérica de hexadecimal para binário 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595538" y="1857364"/>
            <a:ext cx="49559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200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= </a:t>
            </a:r>
            <a:r>
              <a:rPr lang="pt-BR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001000000000</a:t>
            </a:r>
            <a:r>
              <a:rPr lang="pt-BR" sz="28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 = </a:t>
            </a:r>
            <a:r>
              <a:rPr lang="pt-BR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00010101</a:t>
            </a:r>
            <a:r>
              <a:rPr lang="pt-BR" sz="28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   = </a:t>
            </a:r>
            <a:r>
              <a:rPr lang="pt-BR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1111</a:t>
            </a:r>
            <a:r>
              <a:rPr lang="pt-BR" sz="28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B2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= </a:t>
            </a:r>
            <a:r>
              <a:rPr lang="pt-BR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10110010</a:t>
            </a:r>
            <a:r>
              <a:rPr lang="pt-BR" sz="28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70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= </a:t>
            </a:r>
            <a:r>
              <a:rPr lang="pt-BR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01110000</a:t>
            </a:r>
            <a:r>
              <a:rPr lang="pt-BR" sz="28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1A0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pt-BR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000110100000</a:t>
            </a:r>
            <a:r>
              <a:rPr lang="pt-BR" sz="28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ABC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pt-BR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101010111100</a:t>
            </a:r>
            <a:r>
              <a:rPr lang="pt-BR" sz="28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3FF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= </a:t>
            </a:r>
            <a:r>
              <a:rPr lang="pt-BR" sz="28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001111111111</a:t>
            </a:r>
            <a:r>
              <a:rPr lang="pt-BR" sz="2800" b="1" i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Exercícios: Conversão Hexadecimal → Binário</a:t>
            </a:r>
          </a:p>
        </p:txBody>
      </p:sp>
      <p:sp>
        <p:nvSpPr>
          <p:cNvPr id="24" name="Espaço Reservado para Número de Slide 2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44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976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81158" y="1252824"/>
            <a:ext cx="8103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7- Faça a conversão numérica de hexadecimal para decimal 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495600" y="1857364"/>
            <a:ext cx="33123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200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B2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70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1A0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ABC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=</a:t>
            </a:r>
          </a:p>
          <a:p>
            <a:pPr marL="342900" indent="-342900">
              <a:buAutoNum type="alphaLcParenR"/>
            </a:pP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3FF</a:t>
            </a:r>
            <a:r>
              <a:rPr lang="pt-BR" sz="28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=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838200" y="158093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dirty="0"/>
              <a:t>Exercícios: Conversão Hexadecimal → Decimal</a:t>
            </a:r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45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51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Decimal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5</a:t>
            </a:fld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904315" y="1598610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decimal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é um sistema de numeração de posição que utiliza a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dez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Picture 2" descr="C:\Users\Bruno Rodrigues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1" y="314653"/>
            <a:ext cx="2351623" cy="1686070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4316" y="2725763"/>
            <a:ext cx="8474145" cy="3799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ector em curva 8"/>
          <p:cNvCxnSpPr>
            <a:stCxn id="16" idx="1"/>
          </p:cNvCxnSpPr>
          <p:nvPr/>
        </p:nvCxnSpPr>
        <p:spPr>
          <a:xfrm rot="10800000" flipV="1">
            <a:off x="7752186" y="1157688"/>
            <a:ext cx="504054" cy="923000"/>
          </a:xfrm>
          <a:prstGeom prst="curvedConnector2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48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F87E13-6D40-4554-9083-BEFCCCFEBBC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t-BR"/>
              <a:t>Introdução a IoT</a:t>
            </a:r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BE37FF6-796E-4646-A4BC-E04CC40CF8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1E1B0D21-ED40-439D-AB1C-AF280F27E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429" y="266335"/>
            <a:ext cx="10959008" cy="651556"/>
          </a:xfrm>
        </p:spPr>
        <p:txBody>
          <a:bodyPr>
            <a:normAutofit fontScale="90000"/>
          </a:bodyPr>
          <a:lstStyle/>
          <a:p>
            <a:r>
              <a:rPr lang="pt-BR" dirty="0"/>
              <a:t>Vamos fazer um jogo – Pense um número e vou </a:t>
            </a:r>
            <a:r>
              <a:rPr lang="pt-BR" dirty="0" err="1"/>
              <a:t>advinhá-lo</a:t>
            </a:r>
            <a:endParaRPr lang="pt-BR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019F1953-3B0B-492F-942D-6FFB8D5A4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86558"/>
              </p:ext>
            </p:extLst>
          </p:nvPr>
        </p:nvGraphicFramePr>
        <p:xfrm>
          <a:off x="3048000" y="1162756"/>
          <a:ext cx="6333065" cy="569523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66613">
                  <a:extLst>
                    <a:ext uri="{9D8B030D-6E8A-4147-A177-3AD203B41FA5}">
                      <a16:colId xmlns:a16="http://schemas.microsoft.com/office/drawing/2014/main" val="4283017669"/>
                    </a:ext>
                  </a:extLst>
                </a:gridCol>
                <a:gridCol w="1266613">
                  <a:extLst>
                    <a:ext uri="{9D8B030D-6E8A-4147-A177-3AD203B41FA5}">
                      <a16:colId xmlns:a16="http://schemas.microsoft.com/office/drawing/2014/main" val="300304034"/>
                    </a:ext>
                  </a:extLst>
                </a:gridCol>
                <a:gridCol w="1266613">
                  <a:extLst>
                    <a:ext uri="{9D8B030D-6E8A-4147-A177-3AD203B41FA5}">
                      <a16:colId xmlns:a16="http://schemas.microsoft.com/office/drawing/2014/main" val="2952846267"/>
                    </a:ext>
                  </a:extLst>
                </a:gridCol>
                <a:gridCol w="1266613">
                  <a:extLst>
                    <a:ext uri="{9D8B030D-6E8A-4147-A177-3AD203B41FA5}">
                      <a16:colId xmlns:a16="http://schemas.microsoft.com/office/drawing/2014/main" val="617077652"/>
                    </a:ext>
                  </a:extLst>
                </a:gridCol>
                <a:gridCol w="1266613">
                  <a:extLst>
                    <a:ext uri="{9D8B030D-6E8A-4147-A177-3AD203B41FA5}">
                      <a16:colId xmlns:a16="http://schemas.microsoft.com/office/drawing/2014/main" val="770762812"/>
                    </a:ext>
                  </a:extLst>
                </a:gridCol>
              </a:tblGrid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947813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249622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297372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089086"/>
                  </a:ext>
                </a:extLst>
              </a:tr>
              <a:tr h="372497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179206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867890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072746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842350"/>
                  </a:ext>
                </a:extLst>
              </a:tr>
              <a:tr h="39855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319572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748098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125332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095682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159304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41022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404958"/>
                  </a:ext>
                </a:extLst>
              </a:tr>
              <a:tr h="35172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231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88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F87E13-6D40-4554-9083-BEFCCCFEBBC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t-BR"/>
              <a:t>Introdução a IoT</a:t>
            </a:r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BE37FF6-796E-4646-A4BC-E04CC40CF8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1E1B0D21-ED40-439D-AB1C-AF280F27E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Ok. Quando penso no 19: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019F1953-3B0B-492F-942D-6FFB8D5A4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40295"/>
              </p:ext>
            </p:extLst>
          </p:nvPr>
        </p:nvGraphicFramePr>
        <p:xfrm>
          <a:off x="3048000" y="1304880"/>
          <a:ext cx="6096000" cy="5364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42830176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03040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5284626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61707765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770762812"/>
                    </a:ext>
                  </a:extLst>
                </a:gridCol>
              </a:tblGrid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16</a:t>
                      </a:r>
                      <a:endParaRPr lang="pt-BR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2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  <a:endParaRPr lang="pt-BR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947813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17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9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3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249622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18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6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6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297372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highlight>
                            <a:srgbClr val="FFFF00"/>
                          </a:highlight>
                        </a:rPr>
                        <a:t>19</a:t>
                      </a:r>
                      <a:endParaRPr lang="pt-BR" sz="1600" b="1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7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089086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20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12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12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10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9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179206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21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13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13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11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867890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22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14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14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14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13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072746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23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15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15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15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15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842350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24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24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20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18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17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319572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dirty="0">
                          <a:highlight>
                            <a:srgbClr val="FFFF00"/>
                          </a:highlight>
                          <a:sym typeface="Arial"/>
                        </a:rPr>
                        <a:t>19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highlight>
                            <a:srgbClr val="FFFF00"/>
                          </a:highlight>
                        </a:rPr>
                        <a:t>19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748098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26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dirty="0">
                          <a:sym typeface="Arial"/>
                        </a:rPr>
                        <a:t>22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21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125332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27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dirty="0">
                          <a:sym typeface="Arial"/>
                        </a:rPr>
                        <a:t>23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23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095682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28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dirty="0">
                          <a:sym typeface="Arial"/>
                        </a:rPr>
                        <a:t>26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159304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29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dirty="0">
                          <a:sym typeface="Arial"/>
                        </a:rPr>
                        <a:t>27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27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41022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30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30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30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30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29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404958"/>
                  </a:ext>
                </a:extLst>
              </a:tr>
              <a:tr h="30166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31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31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31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pt-BR" sz="1600" u="none" strike="noStrike" cap="none" dirty="0">
                          <a:sym typeface="Arial"/>
                        </a:rPr>
                        <a:t>31</a:t>
                      </a:r>
                      <a:endParaRPr lang="pt-B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31</a:t>
                      </a:r>
                      <a:endParaRPr lang="pt-BR" sz="16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231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489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758"/>
          </a:xfrm>
        </p:spPr>
        <p:txBody>
          <a:bodyPr/>
          <a:lstStyle/>
          <a:p>
            <a:r>
              <a:rPr lang="pt-BR" dirty="0"/>
              <a:t>Sistema Binário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8</a:t>
            </a:fld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631505" y="1140997"/>
            <a:ext cx="89494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binário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ou de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2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é um sistema de numeração posicional em que todas as quantidades se representam com base em dois números, ou seja, zero e um (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454" y="2594210"/>
            <a:ext cx="8191523" cy="4075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ângulo 8"/>
          <p:cNvSpPr/>
          <p:nvPr/>
        </p:nvSpPr>
        <p:spPr>
          <a:xfrm>
            <a:off x="6642462" y="2482134"/>
            <a:ext cx="4049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binarĭus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  - latim – duplo - dois</a:t>
            </a:r>
          </a:p>
        </p:txBody>
      </p:sp>
    </p:spTree>
    <p:extLst>
      <p:ext uri="{BB962C8B-B14F-4D97-AF65-F5344CB8AC3E}">
        <p14:creationId xmlns:p14="http://schemas.microsoft.com/office/powerpoint/2010/main" val="232484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Binário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9</a:t>
            </a:fld>
            <a:endParaRPr lang="pt-B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9504" y="2420889"/>
            <a:ext cx="8143336" cy="4195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ixaDeTexto 10"/>
          <p:cNvSpPr txBox="1"/>
          <p:nvPr/>
        </p:nvSpPr>
        <p:spPr>
          <a:xfrm rot="20788618">
            <a:off x="1940741" y="4305883"/>
            <a:ext cx="859723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40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de informática usam o binário. 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631505" y="1140997"/>
            <a:ext cx="89494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binário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ou de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2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é um sistema de numeração posicional em que todas as quantidades se representam com base em dois números, ou seja, zero e um (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pt-BR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6642462" y="2482134"/>
            <a:ext cx="4049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binarĭus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  - latim – duplo - dois</a:t>
            </a:r>
          </a:p>
        </p:txBody>
      </p:sp>
    </p:spTree>
    <p:extLst>
      <p:ext uri="{BB962C8B-B14F-4D97-AF65-F5344CB8AC3E}">
        <p14:creationId xmlns:p14="http://schemas.microsoft.com/office/powerpoint/2010/main" val="275165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5920</TotalTime>
  <Words>2021</Words>
  <Application>Microsoft Office PowerPoint</Application>
  <PresentationFormat>Widescreen</PresentationFormat>
  <Paragraphs>793</Paragraphs>
  <Slides>45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Wingdings</vt:lpstr>
      <vt:lpstr>Tema do Office</vt:lpstr>
      <vt:lpstr>Sistemas Numéricos</vt:lpstr>
      <vt:lpstr>História dos Números</vt:lpstr>
      <vt:lpstr>Sistema Decimal</vt:lpstr>
      <vt:lpstr>Sistema Decimal</vt:lpstr>
      <vt:lpstr>Sistema Decimal</vt:lpstr>
      <vt:lpstr>Vamos fazer um jogo – Pense um número e vou advinhá-lo</vt:lpstr>
      <vt:lpstr>Ok. Quando penso no 19:</vt:lpstr>
      <vt:lpstr>Sistema Binário</vt:lpstr>
      <vt:lpstr>Sistema Binário</vt:lpstr>
      <vt:lpstr>Sistema Binário</vt:lpstr>
      <vt:lpstr>Sistema binário e transistores</vt:lpstr>
      <vt:lpstr>Sistema binário e transistores</vt:lpstr>
      <vt:lpstr>Conversão Binário → Decimal</vt:lpstr>
      <vt:lpstr>Conversão Binário → Decimal</vt:lpstr>
      <vt:lpstr>Conversão Decimal → Binário</vt:lpstr>
      <vt:lpstr>Conversão Decimal → Binário</vt:lpstr>
      <vt:lpstr>Outros Sistemas de Numeração</vt:lpstr>
      <vt:lpstr>Outros sistemas de numeração</vt:lpstr>
      <vt:lpstr>Sistema Octal, Hexadecimal e Base64</vt:lpstr>
      <vt:lpstr>Tabela dos Sistemas de Numeração</vt:lpstr>
      <vt:lpstr>Tabela dos Sistemas de Numeração</vt:lpstr>
      <vt:lpstr>Conversão Octal → Binário</vt:lpstr>
      <vt:lpstr>Conversão Octal → Binário</vt:lpstr>
      <vt:lpstr>Conversão Octal → Binário</vt:lpstr>
      <vt:lpstr>Conversão Hexadecimal → Binário</vt:lpstr>
      <vt:lpstr>Conversão Hexadecimal → Binário</vt:lpstr>
      <vt:lpstr>Conversão Hexadecimal → Binário</vt:lpstr>
      <vt:lpstr>Por exemplo: Endereço IPv6</vt:lpstr>
      <vt:lpstr>Exemplo: Chave criptográfica de 1024 bits</vt:lpstr>
      <vt:lpstr>Conversão de Sistemas de Numeração</vt:lpstr>
      <vt:lpstr>Exercícios</vt:lpstr>
      <vt:lpstr>Exercícios: Conversão Binário → Decimal</vt:lpstr>
      <vt:lpstr>Exercícios: Conversão Binário → Decimal</vt:lpstr>
      <vt:lpstr>Exercícios: Conversão Binário → Decimal</vt:lpstr>
      <vt:lpstr>Exercícios: Conversão Binário → Decimal</vt:lpstr>
      <vt:lpstr>Exercícios: Conversão Decimal→ Binário</vt:lpstr>
      <vt:lpstr>Exercícios: Conversão Decimal→ Binário</vt:lpstr>
      <vt:lpstr>Exercícios: Conversão Decimal→ Binário</vt:lpstr>
      <vt:lpstr>Exercícios: Conversão Binário → Octal</vt:lpstr>
      <vt:lpstr>Exercícios: Conversão Binário → Octal</vt:lpstr>
      <vt:lpstr>Exercícios: Conversão Binário → Hexadecimal</vt:lpstr>
      <vt:lpstr>Exercícios: Conversão Binário → Hexadecimal</vt:lpstr>
      <vt:lpstr>Exercícios: Conversão Hexadecimal → Binário</vt:lpstr>
      <vt:lpstr>Exercícios: Conversão Hexadecimal → Binário</vt:lpstr>
      <vt:lpstr>Exercícios: Conversão Hexadecimal → Decimal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Numéricos</dc:title>
  <dc:creator>RODRIGO AMORIM MOTTA CARVALHO</dc:creator>
  <cp:lastModifiedBy>RODRIGO AMORIM MOTTA CARVALHO</cp:lastModifiedBy>
  <cp:revision>21</cp:revision>
  <dcterms:created xsi:type="dcterms:W3CDTF">2020-09-07T22:45:28Z</dcterms:created>
  <dcterms:modified xsi:type="dcterms:W3CDTF">2022-03-04T13:23:54Z</dcterms:modified>
</cp:coreProperties>
</file>