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535" r:id="rId3"/>
    <p:sldId id="536" r:id="rId4"/>
    <p:sldId id="537" r:id="rId5"/>
    <p:sldId id="615" r:id="rId6"/>
    <p:sldId id="593" r:id="rId7"/>
    <p:sldId id="597" r:id="rId8"/>
    <p:sldId id="540" r:id="rId9"/>
    <p:sldId id="541" r:id="rId10"/>
    <p:sldId id="596" r:id="rId11"/>
    <p:sldId id="542" r:id="rId12"/>
    <p:sldId id="548" r:id="rId13"/>
    <p:sldId id="543" r:id="rId14"/>
    <p:sldId id="549" r:id="rId15"/>
    <p:sldId id="550" r:id="rId16"/>
    <p:sldId id="551" r:id="rId17"/>
    <p:sldId id="614" r:id="rId18"/>
    <p:sldId id="599" r:id="rId19"/>
    <p:sldId id="600" r:id="rId20"/>
    <p:sldId id="544" r:id="rId21"/>
    <p:sldId id="601" r:id="rId22"/>
    <p:sldId id="602" r:id="rId23"/>
    <p:sldId id="603" r:id="rId24"/>
    <p:sldId id="605" r:id="rId25"/>
    <p:sldId id="607" r:id="rId26"/>
    <p:sldId id="608" r:id="rId27"/>
    <p:sldId id="609" r:id="rId28"/>
    <p:sldId id="610" r:id="rId29"/>
    <p:sldId id="580" r:id="rId30"/>
    <p:sldId id="616" r:id="rId31"/>
    <p:sldId id="581" r:id="rId32"/>
    <p:sldId id="582" r:id="rId33"/>
    <p:sldId id="584" r:id="rId34"/>
    <p:sldId id="585" r:id="rId35"/>
    <p:sldId id="613" r:id="rId36"/>
    <p:sldId id="587" r:id="rId37"/>
    <p:sldId id="545" r:id="rId38"/>
    <p:sldId id="588" r:id="rId39"/>
    <p:sldId id="589" r:id="rId40"/>
    <p:sldId id="590" r:id="rId41"/>
    <p:sldId id="533" r:id="rId42"/>
    <p:sldId id="592" r:id="rId43"/>
    <p:sldId id="414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06" autoAdjust="0"/>
    <p:restoredTop sz="94660"/>
  </p:normalViewPr>
  <p:slideViewPr>
    <p:cSldViewPr snapToGrid="0">
      <p:cViewPr>
        <p:scale>
          <a:sx n="90" d="100"/>
          <a:sy n="90" d="100"/>
        </p:scale>
        <p:origin x="29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B1BB6-4272-425C-AF01-E80D36598FCB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E4C8F-B8AE-4F29-8B16-D1F2C25C0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7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90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29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84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29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00C24-D2D9-498B-8B4B-40274114C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E81F56-57B1-4B50-9B63-D6E1F8F22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AA4CBB-39F2-41B1-93BD-6DF0749A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C630B1-0EFF-44AF-9A93-13274E0C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A07721-164A-4FFF-A0D6-11DBF155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68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E893B-00CB-4DAF-BE8C-BA6052FD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40EDA7-AE5E-41FA-ADA6-9122A2891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9B9FB0-7472-4CE3-BC85-360716FA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7A635F-BFA7-4385-92B7-39B544B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1D1CD2-CBE6-43A8-921A-10B97231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02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A7BB5A-5999-4E17-A93C-32E89141E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4F307B-5A5D-4186-942A-96573C94A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B18D67-52BD-4930-A14C-EFE34820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794A71-8642-4956-8062-BD1E3E8C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3B9102-68D6-40E3-AD13-21B2E63E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18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574B0-2F5B-4444-A9B6-2840177B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47E2DD-BA3A-40A5-BD04-8968CDD6C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6DCB37-FDFF-4E09-ADC5-427378E8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B17249-B200-4A6F-8C1F-B03B0CC7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75B7F4-1BE4-45C3-8422-942562E8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85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1276A-65A4-43BE-8B85-3F2CB335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53A7DB-5C5C-48E8-86B2-311183DF0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7C2730-3F5F-4FA0-BD52-1766926A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A9D25-5CC4-4565-858D-587A95F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34197-23CB-4A1E-95FB-63F40661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57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68413-DF5C-4238-B9CA-B3D360AD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A5A4CD-2AA0-4B58-969A-441C1C0B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BBAFA1-94EC-4076-B068-15B11AB9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1B4512-6787-48AA-AEE5-E15A529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500786-A302-44B4-B8E4-620F3D9F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8B287A-9A8C-461F-9FFF-EBAA4DF3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4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E6737-A10C-4385-AF30-2B803748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398D57-D3D8-440C-8E3B-8166D389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85DA75-232E-45D0-B12B-40B98D187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BB8143-817C-4C0D-AC20-273A934C9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8871EA-DA63-48F5-AA40-1C2BB0C1F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4C6285-8559-4D82-8C91-AA6A2DF6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7249F0-3301-4A88-BB4D-E6FDC4A5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C6C516-4CC8-4076-A1CC-07D540B4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15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4E29B-7375-4B24-A179-3C39FFF9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333917-B0CB-4543-A252-A8CF31FD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2E8F68-04F1-4B30-9D56-7951C54E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A6A9F9-2EE6-49B3-AEEA-EEDA61CA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9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4087F7-912B-4EC2-8BB4-92DE9F74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5B60C2-F439-4DF9-9A24-1E5C3DF9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6EB1CF-A4EC-4599-B7C7-E63FA39B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79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93304-4255-45A5-8E6A-2ED18B8E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6088E-DD35-4453-A8ED-9146D6DB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4F6C9B-406A-466C-BB0D-4808FEDB7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2F67B3-B624-4684-8691-E36E746B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BF5162-22CA-4209-9970-0CEFC4C5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826A67-BB25-49D1-BEEB-69521F3C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79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39B50-3705-4797-AF92-1EAE909C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1B6B15-A1C3-4821-853A-01B1780ED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C9F967-3C1C-45CE-B626-521FF603D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04C0D7-309C-4272-9CBD-31714CCE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BAF08-0B03-4487-9E7C-9B43DB0E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CE01AA-975E-44DF-AD20-167C05A4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09FA1E5-D53A-430F-ACBD-85D3AE04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B904B-BAC8-4A1D-83BF-F79F9DCCC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55C44-3756-496D-9CE0-E60EA00EE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7E35-DFA6-4D61-8B8B-B5C0D0019C12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11CF7B-CA3F-4B76-A42E-D2944C8BD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E319E0-0A01-4CCC-B90A-3366FB3EB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C4906-2C7D-4C41-8138-83F680C37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7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847528" y="3356993"/>
            <a:ext cx="8568952" cy="1584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lvl="0"/>
            <a:r>
              <a:rPr lang="pt-BR" dirty="0"/>
              <a:t>Arquitetura e Organização  de Computadores</a:t>
            </a:r>
            <a:br>
              <a:rPr lang="pt-B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3200" dirty="0"/>
              <a:t>Memórias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1991544" y="5013176"/>
            <a:ext cx="7992888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Classificação de Memórias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5520" y="1834426"/>
            <a:ext cx="8640960" cy="4000890"/>
          </a:xfrm>
        </p:spPr>
        <p:txBody>
          <a:bodyPr>
            <a:normAutofit/>
          </a:bodyPr>
          <a:lstStyle/>
          <a:p>
            <a:r>
              <a:rPr lang="pt-BR" b="1" dirty="0"/>
              <a:t>Desempenho:</a:t>
            </a:r>
          </a:p>
          <a:p>
            <a:pPr lvl="1"/>
            <a:r>
              <a:rPr lang="pt-BR" dirty="0"/>
              <a:t>Tempo de acesso, tempo de ciclo e taxa de transferência</a:t>
            </a:r>
          </a:p>
          <a:p>
            <a:r>
              <a:rPr lang="pt-BR" b="1" dirty="0"/>
              <a:t>Características físicas:</a:t>
            </a:r>
          </a:p>
          <a:p>
            <a:pPr lvl="1"/>
            <a:r>
              <a:rPr lang="pt-BR" dirty="0"/>
              <a:t>Volátil/Não-Volátil</a:t>
            </a:r>
          </a:p>
          <a:p>
            <a:pPr lvl="1"/>
            <a:r>
              <a:rPr lang="pt-BR" dirty="0"/>
              <a:t>Apagável/Não-Apagável </a:t>
            </a:r>
          </a:p>
          <a:p>
            <a:r>
              <a:rPr lang="pt-BR" b="1" dirty="0"/>
              <a:t>Tipo físico:</a:t>
            </a:r>
          </a:p>
          <a:p>
            <a:pPr lvl="1"/>
            <a:r>
              <a:rPr lang="pt-BR" dirty="0"/>
              <a:t>Semicondutor</a:t>
            </a:r>
          </a:p>
          <a:p>
            <a:pPr lvl="1"/>
            <a:r>
              <a:rPr lang="pt-BR" dirty="0"/>
              <a:t>Magnético</a:t>
            </a:r>
          </a:p>
          <a:p>
            <a:pPr lvl="1"/>
            <a:r>
              <a:rPr lang="pt-BR" dirty="0"/>
              <a:t>Óptico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05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2348879"/>
            <a:ext cx="10515600" cy="958038"/>
          </a:xfrm>
        </p:spPr>
        <p:txBody>
          <a:bodyPr>
            <a:normAutofit/>
          </a:bodyPr>
          <a:lstStyle/>
          <a:p>
            <a:r>
              <a:rPr lang="pt-BR" dirty="0"/>
              <a:t>Categorias de memórias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29" y="3924331"/>
            <a:ext cx="9036496" cy="19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Memória Cache</a:t>
            </a:r>
          </a:p>
        </p:txBody>
      </p:sp>
    </p:spTree>
    <p:extLst>
      <p:ext uri="{BB962C8B-B14F-4D97-AF65-F5344CB8AC3E}">
        <p14:creationId xmlns:p14="http://schemas.microsoft.com/office/powerpoint/2010/main" val="242430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Categorias de memórias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31504" y="1196752"/>
            <a:ext cx="8856984" cy="2304256"/>
          </a:xfrm>
        </p:spPr>
        <p:txBody>
          <a:bodyPr>
            <a:normAutofit/>
          </a:bodyPr>
          <a:lstStyle/>
          <a:p>
            <a:r>
              <a:rPr lang="pt-BR" dirty="0"/>
              <a:t>Memória cache</a:t>
            </a:r>
          </a:p>
          <a:p>
            <a:pPr lvl="1"/>
            <a:r>
              <a:rPr lang="pt-BR" dirty="0"/>
              <a:t>Constituída de uma pequena porção de memória com </a:t>
            </a:r>
            <a:r>
              <a:rPr lang="pt-BR" b="1" dirty="0"/>
              <a:t>curto tempo de resposta</a:t>
            </a:r>
            <a:r>
              <a:rPr lang="pt-BR" dirty="0"/>
              <a:t>, normalmente integrada aos processadores e que permite </a:t>
            </a:r>
            <a:r>
              <a:rPr lang="pt-BR" b="1" dirty="0"/>
              <a:t>aumentar o desempenho</a:t>
            </a:r>
            <a:r>
              <a:rPr lang="pt-BR" dirty="0"/>
              <a:t> da execução de um programa.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77" y="2924944"/>
            <a:ext cx="3486818" cy="3708412"/>
          </a:xfrm>
          <a:prstGeom prst="rect">
            <a:avLst/>
          </a:prstGeom>
        </p:spPr>
      </p:pic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/>
              <a:t>Introdução a IoT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2" y="3000015"/>
            <a:ext cx="5985835" cy="37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2" y="2656920"/>
            <a:ext cx="7117223" cy="35538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978" y="25891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Memória Cache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063552" y="1093876"/>
            <a:ext cx="8229600" cy="1512168"/>
          </a:xfrm>
        </p:spPr>
        <p:txBody>
          <a:bodyPr>
            <a:normAutofit/>
          </a:bodyPr>
          <a:lstStyle/>
          <a:p>
            <a:r>
              <a:rPr lang="pt-BR" dirty="0"/>
              <a:t>Normalmente </a:t>
            </a:r>
            <a:r>
              <a:rPr lang="pt-BR" b="1" dirty="0"/>
              <a:t>integrada aos processadores</a:t>
            </a:r>
            <a:r>
              <a:rPr lang="pt-BR" dirty="0"/>
              <a:t> e que permite </a:t>
            </a:r>
            <a:r>
              <a:rPr lang="pt-BR" b="1" dirty="0"/>
              <a:t>incrementar o desempenho</a:t>
            </a:r>
            <a:r>
              <a:rPr lang="pt-BR" dirty="0"/>
              <a:t> durante a execução de um programa.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31504" y="6287394"/>
            <a:ext cx="554461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pt-BR" alt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Adaptado de William </a:t>
            </a:r>
            <a:r>
              <a:rPr lang="pt-BR" alt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Stalling</a:t>
            </a:r>
            <a:r>
              <a:rPr lang="pt-BR" alt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400" i="1" dirty="0">
                <a:latin typeface="Calibri" panose="020F0502020204030204" pitchFamily="34" charset="0"/>
                <a:cs typeface="Calibri" panose="020F0502020204030204" pitchFamily="34" charset="0"/>
              </a:rPr>
              <a:t>Arquitetura e organização de computadores</a:t>
            </a:r>
            <a:endParaRPr lang="pt-BR" alt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 descr="C:\Users\Bruno Rodrigues\Desktop\H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93">
            <a:off x="8949371" y="2866696"/>
            <a:ext cx="1552587" cy="1736446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 rot="19922067">
            <a:off x="8723679" y="4602005"/>
            <a:ext cx="806058" cy="357190"/>
            <a:chOff x="6572264" y="3643314"/>
            <a:chExt cx="714380" cy="357190"/>
          </a:xfrm>
        </p:grpSpPr>
        <p:sp>
          <p:nvSpPr>
            <p:cNvPr id="9" name="Seta para a direita 8"/>
            <p:cNvSpPr/>
            <p:nvPr/>
          </p:nvSpPr>
          <p:spPr>
            <a:xfrm>
              <a:off x="6715140" y="3643314"/>
              <a:ext cx="571504" cy="35719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 para a direita 9"/>
            <p:cNvSpPr/>
            <p:nvPr/>
          </p:nvSpPr>
          <p:spPr>
            <a:xfrm flipH="1">
              <a:off x="6572264" y="3643314"/>
              <a:ext cx="276228" cy="35719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679567" y="3448726"/>
            <a:ext cx="2218082" cy="357190"/>
            <a:chOff x="6572264" y="3643314"/>
            <a:chExt cx="714380" cy="357190"/>
          </a:xfrm>
        </p:grpSpPr>
        <p:sp>
          <p:nvSpPr>
            <p:cNvPr id="12" name="Seta para a direita 11"/>
            <p:cNvSpPr/>
            <p:nvPr/>
          </p:nvSpPr>
          <p:spPr>
            <a:xfrm>
              <a:off x="6715140" y="3643314"/>
              <a:ext cx="571504" cy="35719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 para a direita 12"/>
            <p:cNvSpPr/>
            <p:nvPr/>
          </p:nvSpPr>
          <p:spPr>
            <a:xfrm flipH="1">
              <a:off x="6572264" y="3643314"/>
              <a:ext cx="276228" cy="35719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773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3110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Memória Cache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44" y="1098168"/>
            <a:ext cx="6805711" cy="5258182"/>
          </a:xfrm>
          <a:prstGeom prst="rect">
            <a:avLst/>
          </a:prstGeom>
        </p:spPr>
      </p:pic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5520" y="3825843"/>
            <a:ext cx="6984776" cy="2843517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CPU requisita conteúdo do local de memória.</a:t>
            </a:r>
          </a:p>
          <a:p>
            <a:r>
              <a:rPr lang="pt-BR" dirty="0"/>
              <a:t>Verifica se os dados estão em cache.</a:t>
            </a:r>
          </a:p>
          <a:p>
            <a:r>
              <a:rPr lang="pt-BR" dirty="0"/>
              <a:t>Se estiverem, apanha da cache (rápido).</a:t>
            </a:r>
          </a:p>
          <a:p>
            <a:r>
              <a:rPr lang="pt-BR" dirty="0"/>
              <a:t>Se não, lê bloco solicitado da memória principal</a:t>
            </a:r>
          </a:p>
          <a:p>
            <a:r>
              <a:rPr lang="pt-BR" dirty="0"/>
              <a:t>Depois, entrega da cache à CPU.</a:t>
            </a:r>
          </a:p>
          <a:p>
            <a:r>
              <a:rPr lang="pt-BR" dirty="0"/>
              <a:t>Cache inclui </a:t>
            </a:r>
            <a:r>
              <a:rPr lang="pt-BR" i="1" dirty="0" err="1"/>
              <a:t>tags</a:t>
            </a:r>
            <a:r>
              <a:rPr lang="pt-BR" dirty="0"/>
              <a:t> para identificar qual bloco da memória principal está em cada slot da cache.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CC1FA-1FB6-47E0-B517-3A3455EB877C}"/>
              </a:ext>
            </a:extLst>
          </p:cNvPr>
          <p:cNvSpPr txBox="1"/>
          <p:nvPr/>
        </p:nvSpPr>
        <p:spPr>
          <a:xfrm>
            <a:off x="25742" y="1955926"/>
            <a:ext cx="450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Cache Hit – 90 - 95%</a:t>
            </a:r>
          </a:p>
          <a:p>
            <a:r>
              <a:rPr lang="pt-BR" sz="2400" dirty="0"/>
              <a:t>Cache Miss ou Cache </a:t>
            </a:r>
            <a:r>
              <a:rPr lang="pt-BR" sz="2400" dirty="0" err="1"/>
              <a:t>Fault</a:t>
            </a:r>
            <a:r>
              <a:rPr lang="pt-BR" sz="2400" dirty="0"/>
              <a:t>- 5-10%</a:t>
            </a:r>
          </a:p>
        </p:txBody>
      </p:sp>
    </p:spTree>
    <p:extLst>
      <p:ext uri="{BB962C8B-B14F-4D97-AF65-F5344CB8AC3E}">
        <p14:creationId xmlns:p14="http://schemas.microsoft.com/office/powerpoint/2010/main" val="20097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 l="1913"/>
          <a:stretch>
            <a:fillRect/>
          </a:stretch>
        </p:blipFill>
        <p:spPr>
          <a:xfrm>
            <a:off x="2358598" y="944962"/>
            <a:ext cx="7200800" cy="536232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93" y="223986"/>
            <a:ext cx="10515600" cy="800771"/>
          </a:xfrm>
        </p:spPr>
        <p:txBody>
          <a:bodyPr>
            <a:normAutofit/>
          </a:bodyPr>
          <a:lstStyle/>
          <a:p>
            <a:r>
              <a:rPr lang="pt-BR" dirty="0"/>
              <a:t>Memória Cache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45555" y="6359402"/>
            <a:ext cx="510743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pt-BR" alt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Fonte: William </a:t>
            </a:r>
            <a:r>
              <a:rPr lang="pt-BR" alt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Stalling</a:t>
            </a:r>
            <a:r>
              <a:rPr lang="pt-BR" alt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400" i="1" dirty="0">
                <a:latin typeface="Calibri" panose="020F0502020204030204" pitchFamily="34" charset="0"/>
                <a:cs typeface="Calibri" panose="020F0502020204030204" pitchFamily="34" charset="0"/>
              </a:rPr>
              <a:t>Arquitetura e organização de computadores</a:t>
            </a:r>
            <a:endParaRPr lang="pt-BR" alt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Dúvidas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268760"/>
            <a:ext cx="71287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Memória Principal</a:t>
            </a:r>
            <a:br>
              <a:rPr lang="pt-BR" dirty="0"/>
            </a:br>
            <a:r>
              <a:rPr lang="pt-BR" dirty="0"/>
              <a:t>(Memória Interna)</a:t>
            </a:r>
          </a:p>
        </p:txBody>
      </p:sp>
    </p:spTree>
    <p:extLst>
      <p:ext uri="{BB962C8B-B14F-4D97-AF65-F5344CB8AC3E}">
        <p14:creationId xmlns:p14="http://schemas.microsoft.com/office/powerpoint/2010/main" val="26226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Resumo dos tipos de memórias principais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19</a:t>
            </a:fld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60123"/>
              </p:ext>
            </p:extLst>
          </p:nvPr>
        </p:nvGraphicFramePr>
        <p:xfrm>
          <a:off x="1027289" y="1268760"/>
          <a:ext cx="9443998" cy="4968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 Narrow" panose="020B0606020202030204" pitchFamily="34" charset="0"/>
                        </a:rPr>
                        <a:t>Tipo de Memória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 Narrow" panose="020B0606020202030204" pitchFamily="34" charset="0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 Narrow" panose="020B0606020202030204" pitchFamily="34" charset="0"/>
                        </a:rPr>
                        <a:t>Apagamento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 Narrow" panose="020B0606020202030204" pitchFamily="34" charset="0"/>
                        </a:rPr>
                        <a:t>Mecanismo de Escrita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 Narrow" panose="020B0606020202030204" pitchFamily="34" charset="0"/>
                        </a:rPr>
                        <a:t>Volatilidade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Memória de Acesso Aleatório (</a:t>
                      </a:r>
                      <a:r>
                        <a:rPr lang="pt-BR" sz="1600" b="1" dirty="0">
                          <a:latin typeface="Arial Narrow" panose="020B0606020202030204" pitchFamily="34" charset="0"/>
                        </a:rPr>
                        <a:t>RAM</a:t>
                      </a:r>
                      <a:r>
                        <a:rPr lang="pt-BR" sz="160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Memória de Leitura</a:t>
                      </a:r>
                      <a:r>
                        <a:rPr lang="pt-BR" sz="1600" baseline="0" dirty="0">
                          <a:latin typeface="Arial Narrow" panose="020B0606020202030204" pitchFamily="34" charset="0"/>
                        </a:rPr>
                        <a:t> e </a:t>
                      </a:r>
                      <a:r>
                        <a:rPr lang="pt-BR" sz="1600" dirty="0">
                          <a:latin typeface="Arial Narrow" panose="020B0606020202030204" pitchFamily="34" charset="0"/>
                        </a:rPr>
                        <a:t>Escrita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Eletricamente </a:t>
                      </a:r>
                      <a:r>
                        <a:rPr lang="pt-BR" sz="1600" b="0" u="none" dirty="0">
                          <a:latin typeface="Arial Narrow" panose="020B0606020202030204" pitchFamily="34" charset="0"/>
                        </a:rPr>
                        <a:t>em</a:t>
                      </a:r>
                      <a:r>
                        <a:rPr lang="pt-BR" sz="1600" b="1" u="sng" dirty="0">
                          <a:latin typeface="Arial Narrow" panose="020B0606020202030204" pitchFamily="34" charset="0"/>
                        </a:rPr>
                        <a:t> nível de byte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Eletricamente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Volátil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Memória Somente</a:t>
                      </a:r>
                      <a:r>
                        <a:rPr lang="pt-BR" sz="1600" baseline="0" dirty="0">
                          <a:latin typeface="Arial Narrow" panose="020B0606020202030204" pitchFamily="34" charset="0"/>
                        </a:rPr>
                        <a:t> de Leitura (</a:t>
                      </a:r>
                      <a:r>
                        <a:rPr lang="pt-BR" sz="1600" b="1" baseline="0" dirty="0">
                          <a:latin typeface="Arial Narrow" panose="020B0606020202030204" pitchFamily="34" charset="0"/>
                        </a:rPr>
                        <a:t>ROM</a:t>
                      </a:r>
                      <a:r>
                        <a:rPr lang="pt-BR" sz="1600" baseline="0" dirty="0">
                          <a:latin typeface="Arial Narrow" panose="020B0606020202030204" pitchFamily="34" charset="0"/>
                        </a:rPr>
                        <a:t>)</a:t>
                      </a:r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Memória </a:t>
                      </a:r>
                      <a:r>
                        <a:rPr lang="pt-BR" sz="1600" b="1" u="sng" dirty="0">
                          <a:latin typeface="Arial Narrow" panose="020B0606020202030204" pitchFamily="34" charset="0"/>
                        </a:rPr>
                        <a:t>Somente</a:t>
                      </a:r>
                      <a:r>
                        <a:rPr lang="pt-BR" sz="1600" dirty="0">
                          <a:latin typeface="Arial Narrow" panose="020B0606020202030204" pitchFamily="34" charset="0"/>
                        </a:rPr>
                        <a:t> de Leitura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Não é possível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Máscaras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Não Volátil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ROM Programável (</a:t>
                      </a:r>
                      <a:r>
                        <a:rPr lang="pt-BR" sz="1600" b="1" dirty="0">
                          <a:latin typeface="Arial Narrow" panose="020B0606020202030204" pitchFamily="34" charset="0"/>
                        </a:rPr>
                        <a:t>PROM</a:t>
                      </a:r>
                      <a:r>
                        <a:rPr lang="pt-BR" sz="1600" dirty="0">
                          <a:latin typeface="Arial Narrow" panose="020B0606020202030204" pitchFamily="34" charset="0"/>
                        </a:rPr>
                        <a:t>, do</a:t>
                      </a:r>
                      <a:r>
                        <a:rPr lang="pt-BR" sz="1600" baseline="0" dirty="0">
                          <a:latin typeface="Arial Narrow" panose="020B0606020202030204" pitchFamily="34" charset="0"/>
                        </a:rPr>
                        <a:t> inglês </a:t>
                      </a:r>
                      <a:r>
                        <a:rPr lang="pt-BR" sz="1600" i="1" baseline="0" dirty="0" err="1">
                          <a:latin typeface="Arial Narrow" panose="020B0606020202030204" pitchFamily="34" charset="0"/>
                        </a:rPr>
                        <a:t>Programmable</a:t>
                      </a:r>
                      <a:r>
                        <a:rPr lang="pt-BR" sz="1600" i="1" baseline="0" dirty="0">
                          <a:latin typeface="Arial Narrow" panose="020B0606020202030204" pitchFamily="34" charset="0"/>
                        </a:rPr>
                        <a:t> ROM</a:t>
                      </a:r>
                      <a:r>
                        <a:rPr lang="pt-BR" sz="1600" baseline="0" dirty="0">
                          <a:latin typeface="Arial Narrow" panose="020B0606020202030204" pitchFamily="34" charset="0"/>
                        </a:rPr>
                        <a:t>)</a:t>
                      </a:r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Memória </a:t>
                      </a:r>
                      <a:r>
                        <a:rPr lang="pt-BR" sz="1600" b="1" u="sng" dirty="0">
                          <a:latin typeface="Arial Narrow" panose="020B0606020202030204" pitchFamily="34" charset="0"/>
                        </a:rPr>
                        <a:t>Principalmente</a:t>
                      </a:r>
                      <a:r>
                        <a:rPr lang="pt-BR" sz="1600" dirty="0">
                          <a:latin typeface="Arial Narrow" panose="020B0606020202030204" pitchFamily="34" charset="0"/>
                        </a:rPr>
                        <a:t> de Leitura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Eletricamente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PROM Apagável (</a:t>
                      </a:r>
                      <a:r>
                        <a:rPr lang="pt-BR" sz="1600" b="1" dirty="0">
                          <a:latin typeface="Arial Narrow" panose="020B0606020202030204" pitchFamily="34" charset="0"/>
                        </a:rPr>
                        <a:t>EPROM</a:t>
                      </a:r>
                      <a:r>
                        <a:rPr lang="pt-BR" sz="1600" dirty="0">
                          <a:latin typeface="Arial Narrow" panose="020B0606020202030204" pitchFamily="34" charset="0"/>
                        </a:rPr>
                        <a:t>, do</a:t>
                      </a:r>
                      <a:r>
                        <a:rPr lang="pt-BR" sz="1600" baseline="0" dirty="0">
                          <a:latin typeface="Arial Narrow" panose="020B0606020202030204" pitchFamily="34" charset="0"/>
                        </a:rPr>
                        <a:t> inglês </a:t>
                      </a:r>
                      <a:r>
                        <a:rPr lang="pt-BR" sz="1600" i="1" baseline="0" dirty="0" err="1">
                          <a:latin typeface="Arial Narrow" panose="020B0606020202030204" pitchFamily="34" charset="0"/>
                        </a:rPr>
                        <a:t>Erasable</a:t>
                      </a:r>
                      <a:r>
                        <a:rPr lang="pt-BR" sz="1600" i="1" baseline="0" dirty="0">
                          <a:latin typeface="Arial Narrow" panose="020B0606020202030204" pitchFamily="34" charset="0"/>
                        </a:rPr>
                        <a:t> PROM</a:t>
                      </a:r>
                      <a:r>
                        <a:rPr lang="pt-BR" sz="1600" baseline="0" dirty="0">
                          <a:latin typeface="Arial Narrow" panose="020B0606020202030204" pitchFamily="34" charset="0"/>
                        </a:rPr>
                        <a:t>)</a:t>
                      </a:r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Luz Ultravioleta </a:t>
                      </a:r>
                      <a:r>
                        <a:rPr lang="pt-BR" sz="1600" b="1" u="sng" dirty="0">
                          <a:latin typeface="Arial Narrow" panose="020B0606020202030204" pitchFamily="34" charset="0"/>
                        </a:rPr>
                        <a:t>em nível</a:t>
                      </a:r>
                      <a:r>
                        <a:rPr lang="pt-BR" sz="1600" b="1" u="sng" baseline="0" dirty="0">
                          <a:latin typeface="Arial Narrow" panose="020B0606020202030204" pitchFamily="34" charset="0"/>
                        </a:rPr>
                        <a:t> de chip</a:t>
                      </a:r>
                      <a:endParaRPr lang="pt-BR" sz="1600" b="1" u="sng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PROM Eletricamente Apagável (</a:t>
                      </a:r>
                      <a:r>
                        <a:rPr lang="pt-BR" sz="1600" b="1" dirty="0">
                          <a:latin typeface="Arial Narrow" panose="020B0606020202030204" pitchFamily="34" charset="0"/>
                        </a:rPr>
                        <a:t>EEPROM</a:t>
                      </a:r>
                      <a:r>
                        <a:rPr lang="pt-BR" sz="1600" dirty="0">
                          <a:latin typeface="Arial Narrow" panose="020B0606020202030204" pitchFamily="34" charset="0"/>
                        </a:rPr>
                        <a:t>, do</a:t>
                      </a:r>
                      <a:r>
                        <a:rPr lang="pt-BR" sz="1600" baseline="0" dirty="0">
                          <a:latin typeface="Arial Narrow" panose="020B0606020202030204" pitchFamily="34" charset="0"/>
                        </a:rPr>
                        <a:t> inglês </a:t>
                      </a:r>
                      <a:r>
                        <a:rPr lang="pt-BR" sz="1600" i="1" baseline="0" dirty="0" err="1">
                          <a:latin typeface="Arial Narrow" panose="020B0606020202030204" pitchFamily="34" charset="0"/>
                        </a:rPr>
                        <a:t>Electrically</a:t>
                      </a:r>
                      <a:r>
                        <a:rPr lang="pt-BR" sz="16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600" i="1" baseline="0" dirty="0" err="1">
                          <a:latin typeface="Arial Narrow" panose="020B0606020202030204" pitchFamily="34" charset="0"/>
                        </a:rPr>
                        <a:t>Erasable</a:t>
                      </a:r>
                      <a:r>
                        <a:rPr lang="pt-BR" sz="1600" i="1" baseline="0" dirty="0">
                          <a:latin typeface="Arial Narrow" panose="020B0606020202030204" pitchFamily="34" charset="0"/>
                        </a:rPr>
                        <a:t> PROM</a:t>
                      </a:r>
                      <a:r>
                        <a:rPr lang="pt-BR" sz="1600" baseline="0" dirty="0">
                          <a:latin typeface="Arial Narrow" panose="020B0606020202030204" pitchFamily="34" charset="0"/>
                        </a:rPr>
                        <a:t>)</a:t>
                      </a:r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Eletricamente em </a:t>
                      </a:r>
                      <a:r>
                        <a:rPr lang="pt-BR" sz="1600" b="1" u="sng" dirty="0">
                          <a:latin typeface="Arial Narrow" panose="020B0606020202030204" pitchFamily="34" charset="0"/>
                        </a:rPr>
                        <a:t>nível de byte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752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Memória Flash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 Narrow" panose="020B0606020202030204" pitchFamily="34" charset="0"/>
                        </a:rPr>
                        <a:t>Eletricamente em </a:t>
                      </a:r>
                      <a:r>
                        <a:rPr lang="pt-BR" sz="1600" b="1" u="sng" dirty="0">
                          <a:latin typeface="Arial Narrow" panose="020B0606020202030204" pitchFamily="34" charset="0"/>
                        </a:rPr>
                        <a:t>nível de bloco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6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2267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Arquitetura Von Neumann (recordando...)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60" y="1319728"/>
            <a:ext cx="4785793" cy="44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53" y="4046017"/>
            <a:ext cx="5776400" cy="27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779842" y="1319728"/>
            <a:ext cx="1656184" cy="31990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618786" y="4081575"/>
            <a:ext cx="1450246" cy="10756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579398" y="1700808"/>
            <a:ext cx="4036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Memórias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são dispositivos que permitem a um computador guardar dados, temporária ou permanentemente. </a:t>
            </a:r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idx="12"/>
          </p:nvPr>
        </p:nvSpPr>
        <p:spPr>
          <a:xfrm>
            <a:off x="9624392" y="6669360"/>
            <a:ext cx="1031114" cy="188640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2</a:t>
            </a:fld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6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Categorias de memórias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Memória principal ou memória de trabalho</a:t>
            </a:r>
          </a:p>
          <a:p>
            <a:pPr lvl="1"/>
            <a:r>
              <a:rPr lang="pt-BR" dirty="0"/>
              <a:t>Onde normalmente devem estar armazenados os programas e dados a serem manipulados pelo processador e pelo SO.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6" name="Picture 6" descr="C:\Users\Bruno Rodrigues\Desktop\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944" y="3568076"/>
            <a:ext cx="4399137" cy="2932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98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Memória RAM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RAM (Randon Access </a:t>
            </a:r>
            <a:r>
              <a:rPr lang="pt-BR" b="1" dirty="0" err="1"/>
              <a:t>Memory</a:t>
            </a:r>
            <a:r>
              <a:rPr lang="pt-BR" b="1" dirty="0"/>
              <a:t>)</a:t>
            </a:r>
            <a:r>
              <a:rPr lang="pt-BR" dirty="0"/>
              <a:t>: Segundo o projeto de Von Neumann as memórias são o meio para o qual os dados de instruções de um programa devem ser carregados antes da sua execução;</a:t>
            </a:r>
          </a:p>
          <a:p>
            <a:pPr lvl="1"/>
            <a:r>
              <a:rPr lang="pt-BR" dirty="0"/>
              <a:t>São mais lentas, maiores e mais baratas comparadas às memórias caches;</a:t>
            </a:r>
          </a:p>
          <a:p>
            <a:pPr lvl="1"/>
            <a:r>
              <a:rPr lang="pt-BR" dirty="0"/>
              <a:t>Facilidade igual para acessar qualquer endereço de memória;</a:t>
            </a:r>
          </a:p>
          <a:p>
            <a:pPr lvl="1"/>
            <a:r>
              <a:rPr lang="pt-BR" dirty="0"/>
              <a:t>Leitura/escrita;</a:t>
            </a:r>
          </a:p>
          <a:p>
            <a:pPr lvl="1"/>
            <a:r>
              <a:rPr lang="pt-BR" dirty="0"/>
              <a:t>Voláteis;</a:t>
            </a:r>
          </a:p>
          <a:p>
            <a:pPr lvl="1"/>
            <a:r>
              <a:rPr lang="pt-BR" dirty="0"/>
              <a:t>Estática ou dinâmica.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21</a:t>
            </a:fld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719446"/>
              </p:ext>
            </p:extLst>
          </p:nvPr>
        </p:nvGraphicFramePr>
        <p:xfrm>
          <a:off x="4593265" y="4355785"/>
          <a:ext cx="7315201" cy="20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4916150" imgH="4076700" progId="Word.Picture.8">
                  <p:embed/>
                </p:oleObj>
              </mc:Choice>
              <mc:Fallback>
                <p:oleObj r:id="rId3" imgW="14916150" imgH="4076700" progId="Word.Picture.8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265" y="4355785"/>
                        <a:ext cx="7315201" cy="200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1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Memória RAM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7" name="Picture 3" descr="C:\Users\d_tre\Desktop\dado_memor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90" y="1191499"/>
            <a:ext cx="7671195" cy="5376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1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Memória RAM – Características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25217" y="1690688"/>
            <a:ext cx="9515061" cy="4551086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Todos os programas a serem executados pela CPU devem ser carregados para a Memória Principal.</a:t>
            </a:r>
          </a:p>
          <a:p>
            <a:pPr algn="just"/>
            <a:r>
              <a:rPr lang="pt-BR" sz="3200" b="1" dirty="0">
                <a:solidFill>
                  <a:srgbClr val="FF0000"/>
                </a:solidFill>
              </a:rPr>
              <a:t>Palavra:</a:t>
            </a:r>
            <a:r>
              <a:rPr lang="pt-BR" sz="3200" dirty="0"/>
              <a:t> unidade de informação que deve representar um inteiro (</a:t>
            </a:r>
            <a:r>
              <a:rPr lang="pt-BR" sz="3200" dirty="0" err="1">
                <a:latin typeface="Consolas" panose="020B0609020204030204" pitchFamily="49" charset="0"/>
              </a:rPr>
              <a:t>integer</a:t>
            </a:r>
            <a:r>
              <a:rPr lang="pt-BR" sz="3200" dirty="0"/>
              <a:t>) ou instrução (conjunto de bits – células).</a:t>
            </a:r>
          </a:p>
          <a:p>
            <a:pPr algn="just"/>
            <a:r>
              <a:rPr lang="pt-BR" sz="3200" b="1" dirty="0">
                <a:solidFill>
                  <a:srgbClr val="FF0000"/>
                </a:solidFill>
              </a:rPr>
              <a:t>Célula:</a:t>
            </a:r>
            <a:r>
              <a:rPr lang="pt-BR" sz="3200" dirty="0"/>
              <a:t> grupo de bits identificados por um endereço.</a:t>
            </a:r>
          </a:p>
          <a:p>
            <a:pPr algn="just"/>
            <a:r>
              <a:rPr lang="pt-BR" sz="3200" dirty="0"/>
              <a:t>Quantidade de bits por célula: definida pelo fabricante do processador (geralmente </a:t>
            </a:r>
            <a:r>
              <a:rPr lang="pt-BR" sz="3200" b="1" dirty="0">
                <a:solidFill>
                  <a:srgbClr val="FF0000"/>
                </a:solidFill>
              </a:rPr>
              <a:t>64 bits por célula</a:t>
            </a:r>
            <a:r>
              <a:rPr lang="pt-BR" sz="3200" dirty="0"/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6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Memória RAM - Tecnologias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Várias tecnologias de memórias foram criadas com o passar dos anos onde velocidade, capacidade e consumo de energia foram aprimorados.  Segue uma lista com os principais tipos de memórias:</a:t>
            </a:r>
          </a:p>
          <a:p>
            <a:pPr lvl="1"/>
            <a:r>
              <a:rPr lang="pt-BR" dirty="0" err="1"/>
              <a:t>Static</a:t>
            </a:r>
            <a:r>
              <a:rPr lang="pt-BR" dirty="0"/>
              <a:t> </a:t>
            </a:r>
            <a:r>
              <a:rPr lang="pt-BR" dirty="0" err="1"/>
              <a:t>Random</a:t>
            </a:r>
            <a:r>
              <a:rPr lang="pt-BR" dirty="0"/>
              <a:t> Access </a:t>
            </a:r>
            <a:r>
              <a:rPr lang="pt-BR" dirty="0" err="1"/>
              <a:t>Memory</a:t>
            </a:r>
            <a:r>
              <a:rPr lang="pt-BR" dirty="0"/>
              <a:t> (SRAM)</a:t>
            </a:r>
          </a:p>
          <a:p>
            <a:pPr lvl="1"/>
            <a:r>
              <a:rPr lang="pt-BR" dirty="0" err="1"/>
              <a:t>Dynamic</a:t>
            </a:r>
            <a:r>
              <a:rPr lang="pt-BR" dirty="0"/>
              <a:t> </a:t>
            </a:r>
            <a:r>
              <a:rPr lang="pt-BR" dirty="0" err="1"/>
              <a:t>Random</a:t>
            </a:r>
            <a:r>
              <a:rPr lang="pt-BR" dirty="0"/>
              <a:t> Access </a:t>
            </a:r>
            <a:r>
              <a:rPr lang="pt-BR" dirty="0" err="1"/>
              <a:t>Memory</a:t>
            </a:r>
            <a:r>
              <a:rPr lang="pt-BR" dirty="0"/>
              <a:t> (DRAM)</a:t>
            </a:r>
          </a:p>
          <a:p>
            <a:pPr lvl="1"/>
            <a:r>
              <a:rPr lang="pt-BR" dirty="0" err="1"/>
              <a:t>Synchronous</a:t>
            </a:r>
            <a:r>
              <a:rPr lang="pt-BR" dirty="0"/>
              <a:t> </a:t>
            </a:r>
            <a:r>
              <a:rPr lang="pt-BR" dirty="0" err="1"/>
              <a:t>Dynamic</a:t>
            </a:r>
            <a:r>
              <a:rPr lang="pt-BR" dirty="0"/>
              <a:t> </a:t>
            </a:r>
            <a:r>
              <a:rPr lang="pt-BR" dirty="0" err="1"/>
              <a:t>Random</a:t>
            </a:r>
            <a:r>
              <a:rPr lang="pt-BR" dirty="0"/>
              <a:t> Access </a:t>
            </a:r>
            <a:r>
              <a:rPr lang="pt-BR" dirty="0" err="1"/>
              <a:t>Memory</a:t>
            </a:r>
            <a:r>
              <a:rPr lang="pt-BR" dirty="0"/>
              <a:t> (SDRAM);</a:t>
            </a:r>
          </a:p>
          <a:p>
            <a:pPr lvl="2"/>
            <a:r>
              <a:rPr lang="en-US" dirty="0"/>
              <a:t>Double Data Rate Synchronous Dynamic Random Access Memory (</a:t>
            </a:r>
            <a:r>
              <a:rPr lang="pt-BR" dirty="0"/>
              <a:t>DDR SDRAM)</a:t>
            </a:r>
          </a:p>
          <a:p>
            <a:pPr lvl="2"/>
            <a:r>
              <a:rPr lang="pt-BR" dirty="0"/>
              <a:t>DDR2 SDRAM</a:t>
            </a:r>
          </a:p>
          <a:p>
            <a:pPr lvl="2"/>
            <a:r>
              <a:rPr lang="pt-BR" dirty="0"/>
              <a:t>DDR3 SDRAM</a:t>
            </a:r>
          </a:p>
          <a:p>
            <a:pPr lvl="2"/>
            <a:r>
              <a:rPr lang="pt-BR" dirty="0"/>
              <a:t>DDR4 SDRAM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7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Random Access Memory (SRAM)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229600" cy="237626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É um tipo de memória de acesso aleatório que </a:t>
            </a:r>
            <a:r>
              <a:rPr lang="pt-BR" b="1" dirty="0"/>
              <a:t>mantém os dados</a:t>
            </a:r>
            <a:r>
              <a:rPr lang="pt-BR" dirty="0"/>
              <a:t> armazenados desde que seja </a:t>
            </a:r>
            <a:r>
              <a:rPr lang="pt-BR" b="1" dirty="0"/>
              <a:t>mantida sua alimentação</a:t>
            </a:r>
            <a:r>
              <a:rPr lang="pt-BR" dirty="0"/>
              <a:t>, não precisando que as células que armazenam os bits sejam refrescadas (atualizadas de tempo em tempo).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02934" y="3429001"/>
            <a:ext cx="3784947" cy="3140397"/>
          </a:xfrm>
          <a:prstGeom prst="rect">
            <a:avLst/>
          </a:prstGeom>
          <a:noFill/>
        </p:spPr>
      </p:pic>
      <p:pic>
        <p:nvPicPr>
          <p:cNvPr id="6" name="Picture 2" descr="C:\Users\d_tre\Desktop\cypress_nvsrams_synchronous_nand.jpg.pagespeed.ce.C38UYPCU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7609" y="3645024"/>
            <a:ext cx="2048519" cy="158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Random Access Memory (SRAM)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pt-BR" dirty="0"/>
              <a:t>Sem carga para vazar</a:t>
            </a:r>
          </a:p>
          <a:p>
            <a:r>
              <a:rPr lang="pt-BR" dirty="0"/>
              <a:t>Não precisa de (circuito) </a:t>
            </a:r>
            <a:r>
              <a:rPr lang="pt-BR" i="1" dirty="0" err="1"/>
              <a:t>refresh</a:t>
            </a:r>
            <a:r>
              <a:rPr lang="pt-BR" dirty="0"/>
              <a:t> quando alimentada</a:t>
            </a:r>
          </a:p>
          <a:p>
            <a:r>
              <a:rPr lang="pt-BR" dirty="0"/>
              <a:t>Construção mais complexa.</a:t>
            </a:r>
          </a:p>
          <a:p>
            <a:r>
              <a:rPr lang="pt-BR" dirty="0"/>
              <a:t>Maior por bit</a:t>
            </a:r>
          </a:p>
          <a:p>
            <a:r>
              <a:rPr lang="pt-BR" dirty="0"/>
              <a:t>Mais cara</a:t>
            </a:r>
          </a:p>
          <a:p>
            <a:r>
              <a:rPr lang="pt-BR" dirty="0"/>
              <a:t>Mais rápida</a:t>
            </a:r>
          </a:p>
          <a:p>
            <a:r>
              <a:rPr lang="pt-BR" dirty="0"/>
              <a:t>Equivalente a Cache</a:t>
            </a:r>
          </a:p>
          <a:p>
            <a:r>
              <a:rPr lang="pt-BR" dirty="0"/>
              <a:t>Digital</a:t>
            </a:r>
          </a:p>
          <a:p>
            <a:r>
              <a:rPr lang="pt-BR" dirty="0"/>
              <a:t>Usa </a:t>
            </a:r>
            <a:r>
              <a:rPr lang="pt-BR" i="1" dirty="0" err="1"/>
              <a:t>flip-flops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1984" y="3645024"/>
            <a:ext cx="3558278" cy="2952328"/>
          </a:xfrm>
          <a:prstGeom prst="rect">
            <a:avLst/>
          </a:prstGeom>
          <a:noFill/>
        </p:spPr>
      </p:pic>
      <p:pic>
        <p:nvPicPr>
          <p:cNvPr id="6" name="Picture 2" descr="C:\Users\d_tre\Desktop\cypress_nvsrams_synchronous_nand.jpg.pagespeed.ce.C38UYPCU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329" y="2420889"/>
            <a:ext cx="1400447" cy="108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3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Dynamic Random Access Memory (DRAM)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36160" y="3501009"/>
            <a:ext cx="2840334" cy="2783859"/>
          </a:xfrm>
          <a:prstGeom prst="rect">
            <a:avLst/>
          </a:prstGeom>
          <a:noFill/>
        </p:spPr>
      </p:pic>
      <p:pic>
        <p:nvPicPr>
          <p:cNvPr id="8" name="Picture 2" descr="C:\Users\d_tre\Desktop\thYV3TYF8I.jpg"/>
          <p:cNvPicPr>
            <a:picLocks noChangeAspect="1" noChangeArrowheads="1"/>
          </p:cNvPicPr>
          <p:nvPr/>
        </p:nvPicPr>
        <p:blipFill>
          <a:blip r:embed="rId3"/>
          <a:srcRect t="36667" b="36666"/>
          <a:stretch>
            <a:fillRect/>
          </a:stretch>
        </p:blipFill>
        <p:spPr bwMode="auto">
          <a:xfrm>
            <a:off x="642089" y="4174860"/>
            <a:ext cx="6627768" cy="1325563"/>
          </a:xfrm>
          <a:prstGeom prst="rect">
            <a:avLst/>
          </a:prstGeom>
          <a:noFill/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229600" cy="2664296"/>
          </a:xfrm>
        </p:spPr>
        <p:txBody>
          <a:bodyPr>
            <a:normAutofit/>
          </a:bodyPr>
          <a:lstStyle/>
          <a:p>
            <a:r>
              <a:rPr lang="pt-BR" dirty="0"/>
              <a:t>Usada apenas a partir do final da década de 70, substituindo os chips de memória SRAM que eram muito mais caros.</a:t>
            </a:r>
          </a:p>
          <a:p>
            <a:r>
              <a:rPr lang="pt-BR" dirty="0"/>
              <a:t>Com o passar do tempo, as memória DRAM viraram o padrão, de forma que geralmente dizemos apenas “memória RAM” e não “memória DRAM”.</a:t>
            </a:r>
          </a:p>
        </p:txBody>
      </p:sp>
    </p:spTree>
    <p:extLst>
      <p:ext uri="{BB962C8B-B14F-4D97-AF65-F5344CB8AC3E}">
        <p14:creationId xmlns:p14="http://schemas.microsoft.com/office/powerpoint/2010/main" val="10145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12224" y="4082800"/>
            <a:ext cx="2474650" cy="242544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Random Access Memory (DRAM)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pt-BR" dirty="0"/>
              <a:t>Bits armazenados com carga em capacitores (cargas vazam).</a:t>
            </a:r>
          </a:p>
          <a:p>
            <a:r>
              <a:rPr lang="pt-BR" dirty="0"/>
              <a:t>Precisa de renovação mesmo se alimentada (circuitos de </a:t>
            </a:r>
            <a:r>
              <a:rPr lang="pt-BR" b="1" i="1" dirty="0" err="1"/>
              <a:t>refresh</a:t>
            </a:r>
            <a:r>
              <a:rPr lang="pt-BR" dirty="0"/>
              <a:t>).</a:t>
            </a:r>
          </a:p>
          <a:p>
            <a:r>
              <a:rPr lang="pt-BR" dirty="0"/>
              <a:t>Construção mais simples e barata.</a:t>
            </a:r>
          </a:p>
          <a:p>
            <a:r>
              <a:rPr lang="pt-BR" dirty="0"/>
              <a:t>Menor por bit.</a:t>
            </a:r>
          </a:p>
          <a:p>
            <a:r>
              <a:rPr lang="pt-BR" dirty="0"/>
              <a:t>Mais lenta.</a:t>
            </a:r>
          </a:p>
          <a:p>
            <a:r>
              <a:rPr lang="pt-BR" dirty="0"/>
              <a:t>Dispositivo basicamente analógico.</a:t>
            </a:r>
          </a:p>
          <a:p>
            <a:r>
              <a:rPr lang="pt-BR" dirty="0"/>
              <a:t>Nível de carga determina o valor.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37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Memórias ROM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ROM (</a:t>
            </a:r>
            <a:r>
              <a:rPr lang="pt-BR" b="1" dirty="0" err="1"/>
              <a:t>Read-Only</a:t>
            </a:r>
            <a:r>
              <a:rPr lang="pt-BR" b="1" dirty="0"/>
              <a:t> </a:t>
            </a:r>
            <a:r>
              <a:rPr lang="pt-BR" b="1" dirty="0" err="1"/>
              <a:t>Memory</a:t>
            </a:r>
            <a:r>
              <a:rPr lang="pt-BR" b="1" dirty="0"/>
              <a:t>): </a:t>
            </a:r>
            <a:r>
              <a:rPr lang="pt-BR" dirty="0"/>
              <a:t>as </a:t>
            </a:r>
            <a:r>
              <a:rPr lang="pt-BR" dirty="0" err="1"/>
              <a:t>ROMs</a:t>
            </a:r>
            <a:r>
              <a:rPr lang="pt-BR" dirty="0"/>
              <a:t> são usadas para guardar instruções e dados que não vão mudar durante o processo de operação do sistema.</a:t>
            </a:r>
          </a:p>
          <a:p>
            <a:r>
              <a:rPr lang="pt-BR" dirty="0"/>
              <a:t>Uma vez que as </a:t>
            </a:r>
            <a:r>
              <a:rPr lang="pt-BR" dirty="0" err="1"/>
              <a:t>ROMs</a:t>
            </a:r>
            <a:r>
              <a:rPr lang="pt-BR" dirty="0"/>
              <a:t> são </a:t>
            </a:r>
            <a:r>
              <a:rPr lang="pt-BR" b="1" u="sng" dirty="0"/>
              <a:t>não voláteis</a:t>
            </a:r>
            <a:r>
              <a:rPr lang="pt-BR" dirty="0"/>
              <a:t>, os dados nelas armazenados </a:t>
            </a:r>
            <a:r>
              <a:rPr lang="pt-BR" b="1" dirty="0"/>
              <a:t>não se perdem quando o equipamento é desligado</a:t>
            </a:r>
            <a:r>
              <a:rPr lang="pt-BR" dirty="0"/>
              <a:t>.</a:t>
            </a:r>
          </a:p>
          <a:p>
            <a:r>
              <a:rPr lang="pt-BR" dirty="0"/>
              <a:t>Tipos de memórias de leitura</a:t>
            </a:r>
          </a:p>
          <a:p>
            <a:pPr lvl="1"/>
            <a:r>
              <a:rPr lang="pt-BR" b="1" dirty="0"/>
              <a:t>PROM</a:t>
            </a:r>
          </a:p>
          <a:p>
            <a:pPr lvl="1"/>
            <a:r>
              <a:rPr lang="pt-BR" b="1" dirty="0"/>
              <a:t>EPROM</a:t>
            </a:r>
          </a:p>
          <a:p>
            <a:pPr lvl="1"/>
            <a:r>
              <a:rPr lang="pt-BR" b="1" dirty="0"/>
              <a:t>EEPROM</a:t>
            </a:r>
          </a:p>
          <a:p>
            <a:pPr lvl="1"/>
            <a:r>
              <a:rPr lang="pt-BR" b="1" dirty="0"/>
              <a:t>Flash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29</a:t>
            </a:fld>
            <a:endParaRPr lang="pt-BR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34A4BC8-2615-4387-BB63-D5BE19FED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12711"/>
              </p:ext>
            </p:extLst>
          </p:nvPr>
        </p:nvGraphicFramePr>
        <p:xfrm>
          <a:off x="5782735" y="4459728"/>
          <a:ext cx="4196643" cy="171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844">
                  <a:extLst>
                    <a:ext uri="{9D8B030D-6E8A-4147-A177-3AD203B41FA5}">
                      <a16:colId xmlns:a16="http://schemas.microsoft.com/office/drawing/2014/main" val="4039510289"/>
                    </a:ext>
                  </a:extLst>
                </a:gridCol>
                <a:gridCol w="2209799">
                  <a:extLst>
                    <a:ext uri="{9D8B030D-6E8A-4147-A177-3AD203B41FA5}">
                      <a16:colId xmlns:a16="http://schemas.microsoft.com/office/drawing/2014/main" val="3162517344"/>
                    </a:ext>
                  </a:extLst>
                </a:gridCol>
              </a:tblGrid>
              <a:tr h="108729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Firmware</a:t>
                      </a:r>
                    </a:p>
                    <a:p>
                      <a:pPr algn="ctr"/>
                      <a:r>
                        <a:rPr lang="pt-BR" sz="2400" dirty="0"/>
                        <a:t>BIOS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Lista de componentes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77666"/>
                  </a:ext>
                </a:extLst>
              </a:tr>
              <a:tr h="6299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Não volátil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Volátil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4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0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Memórias: Definição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Todo computador é dotado de um conjunto de circuitos e/ou dispositivos capazes de </a:t>
            </a:r>
            <a:r>
              <a:rPr lang="pt-BR" b="1" dirty="0"/>
              <a:t>armazenar os dados e os programas</a:t>
            </a:r>
            <a:r>
              <a:rPr lang="pt-BR" dirty="0"/>
              <a:t> a serem executados e/ou processados pela máquina. Esses circuitos e/ou dispositivos constituem a </a:t>
            </a:r>
            <a:r>
              <a:rPr lang="pt-BR" b="1" u="sng" dirty="0">
                <a:solidFill>
                  <a:srgbClr val="FF0000"/>
                </a:solidFill>
              </a:rPr>
              <a:t>memória</a:t>
            </a:r>
            <a:r>
              <a:rPr lang="pt-BR" dirty="0"/>
              <a:t> do computador!</a:t>
            </a:r>
          </a:p>
        </p:txBody>
      </p:sp>
      <p:pic>
        <p:nvPicPr>
          <p:cNvPr id="4" name="Picture 2" descr="C:\Users\Bruno Rodrigues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694" y="4978132"/>
            <a:ext cx="2871542" cy="1608064"/>
          </a:xfrm>
          <a:prstGeom prst="rect">
            <a:avLst/>
          </a:prstGeom>
          <a:noFill/>
        </p:spPr>
      </p:pic>
      <p:pic>
        <p:nvPicPr>
          <p:cNvPr id="6" name="Picture 6" descr="C:\Users\Bruno Rodrigues\Desktop\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8782" y="0"/>
            <a:ext cx="2843218" cy="1895479"/>
          </a:xfrm>
          <a:prstGeom prst="rect">
            <a:avLst/>
          </a:prstGeom>
          <a:noFill/>
        </p:spPr>
      </p:pic>
      <p:sp>
        <p:nvSpPr>
          <p:cNvPr id="8" name="Espaço Reservado para Número de Slide 3"/>
          <p:cNvSpPr>
            <a:spLocks noGrp="1"/>
          </p:cNvSpPr>
          <p:nvPr>
            <p:ph type="sldNum" idx="12"/>
          </p:nvPr>
        </p:nvSpPr>
        <p:spPr>
          <a:xfrm>
            <a:off x="9624392" y="6669360"/>
            <a:ext cx="1031114" cy="188640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36" y="3804635"/>
            <a:ext cx="3073664" cy="2315774"/>
          </a:xfrm>
          <a:prstGeom prst="rect">
            <a:avLst/>
          </a:prstGeom>
        </p:spPr>
      </p:pic>
      <p:pic>
        <p:nvPicPr>
          <p:cNvPr id="5" name="Picture 5" descr="C:\Users\Bruno Rodrigues\Desktop\HD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93">
            <a:off x="4111236" y="4557032"/>
            <a:ext cx="1668829" cy="1866454"/>
          </a:xfrm>
          <a:prstGeom prst="rect">
            <a:avLst/>
          </a:prstGeom>
          <a:noFill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1" y="3448452"/>
            <a:ext cx="3621247" cy="32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">
            <a:extLst>
              <a:ext uri="{FF2B5EF4-FFF2-40B4-BE49-F238E27FC236}">
                <a16:creationId xmlns:a16="http://schemas.microsoft.com/office/drawing/2014/main" id="{4EB45135-9D40-4A77-9CFD-717A6FFDA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5"/>
          <a:stretch/>
        </p:blipFill>
        <p:spPr bwMode="auto">
          <a:xfrm>
            <a:off x="0" y="42641"/>
            <a:ext cx="5954233" cy="37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m">
            <a:extLst>
              <a:ext uri="{FF2B5EF4-FFF2-40B4-BE49-F238E27FC236}">
                <a16:creationId xmlns:a16="http://schemas.microsoft.com/office/drawing/2014/main" id="{E5BAA03D-58B7-40FE-8681-60E8D97A4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00" y="3248265"/>
            <a:ext cx="6341500" cy="35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08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PROM (</a:t>
            </a:r>
            <a:r>
              <a:rPr lang="pt-BR" i="1" dirty="0" err="1"/>
              <a:t>Programmable</a:t>
            </a:r>
            <a:r>
              <a:rPr lang="pt-BR" dirty="0"/>
              <a:t> ROM)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aplicações mais modestas a indústria desenvolveu as </a:t>
            </a:r>
            <a:r>
              <a:rPr lang="pt-BR" dirty="0" err="1"/>
              <a:t>PROMs</a:t>
            </a:r>
            <a:r>
              <a:rPr lang="pt-BR" dirty="0"/>
              <a:t> a fusível, programáveis pelo usuário de acordo com suas necessidades. Porém, uma vez programada, não pode ser apagada e novamente programada.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31</a:t>
            </a:fld>
            <a:endParaRPr lang="pt-BR" dirty="0"/>
          </a:p>
        </p:txBody>
      </p:sp>
      <p:pic>
        <p:nvPicPr>
          <p:cNvPr id="5" name="Picture 4" descr="C:\Users\d_tre\Desktop\imagesTJJJTAQ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52" y="4714884"/>
            <a:ext cx="249555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1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4872" y="0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EPROM (</a:t>
            </a:r>
            <a:r>
              <a:rPr lang="pt-BR" i="1" dirty="0" err="1"/>
              <a:t>Erasable</a:t>
            </a:r>
            <a:r>
              <a:rPr lang="pt-BR" dirty="0"/>
              <a:t> PROM)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229600" cy="3589570"/>
          </a:xfrm>
        </p:spPr>
        <p:txBody>
          <a:bodyPr>
            <a:normAutofit/>
          </a:bodyPr>
          <a:lstStyle/>
          <a:p>
            <a:r>
              <a:rPr lang="pt-BR" dirty="0"/>
              <a:t>Uma EPROM pode ser programada pelo usuário, podendo, além disso, </a:t>
            </a:r>
            <a:r>
              <a:rPr lang="pt-BR" b="1" u="sng" dirty="0"/>
              <a:t>ser apagada e reprogramada</a:t>
            </a:r>
            <a:r>
              <a:rPr lang="pt-BR" dirty="0"/>
              <a:t> quantas vezes forem necessárias.</a:t>
            </a:r>
          </a:p>
          <a:p>
            <a:r>
              <a:rPr lang="pt-BR" dirty="0"/>
              <a:t>Uma vez programada, a EPROM comporta-se como memória não volátil que reterá os dados nela armazenados indefinidamente.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32</a:t>
            </a:fld>
            <a:endParaRPr lang="pt-BR" dirty="0"/>
          </a:p>
        </p:txBody>
      </p:sp>
      <p:pic>
        <p:nvPicPr>
          <p:cNvPr id="7" name="Picture 2" descr="C:\Users\d_tre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632" y="4591045"/>
            <a:ext cx="2557488" cy="200762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092672" y="6090842"/>
            <a:ext cx="295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Apagada por Ultravioleta</a:t>
            </a:r>
          </a:p>
        </p:txBody>
      </p:sp>
      <p:pic>
        <p:nvPicPr>
          <p:cNvPr id="9" name="Picture 5" descr="datar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4786322"/>
            <a:ext cx="2214578" cy="1202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4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EEPROM (</a:t>
            </a:r>
            <a:r>
              <a:rPr lang="pt-BR" i="1" dirty="0" err="1"/>
              <a:t>Electrically</a:t>
            </a:r>
            <a:r>
              <a:rPr lang="pt-BR" i="1" dirty="0"/>
              <a:t> </a:t>
            </a:r>
            <a:r>
              <a:rPr lang="pt-BR" i="1" dirty="0" err="1"/>
              <a:t>Erasable</a:t>
            </a:r>
            <a:r>
              <a:rPr lang="pt-BR" dirty="0"/>
              <a:t> PROM)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EEPROM foi desenvolvida no início dos anos 1980, e apresentada ao mercado como um aperfeiçoamento da ideia da PROM.</a:t>
            </a:r>
          </a:p>
          <a:p>
            <a:r>
              <a:rPr lang="pt-BR" dirty="0"/>
              <a:t>A maior vantagem da EEPROM sobre a EPROM é a possibilidade de </a:t>
            </a:r>
            <a:r>
              <a:rPr lang="pt-BR" b="1" dirty="0"/>
              <a:t>apagamento e reprogramação de palavras individuais</a:t>
            </a:r>
            <a:r>
              <a:rPr lang="pt-BR" dirty="0"/>
              <a:t>, em vez da memória toda.</a:t>
            </a:r>
          </a:p>
          <a:p>
            <a:r>
              <a:rPr lang="pt-BR" dirty="0"/>
              <a:t>Além disso, uma EEPROM pode ser totalmente apagada em 10 minutos, </a:t>
            </a:r>
            <a:r>
              <a:rPr lang="pt-BR" b="1" dirty="0"/>
              <a:t>no próprio circuito</a:t>
            </a:r>
            <a:r>
              <a:rPr lang="pt-BR" dirty="0"/>
              <a:t>, contra mais ou menos 30 minutos para uma EPROM que deve ser retirada do circuito para submeter-se à ação da luz ultravioleta.</a:t>
            </a:r>
          </a:p>
        </p:txBody>
      </p:sp>
    </p:spTree>
    <p:extLst>
      <p:ext uri="{BB962C8B-B14F-4D97-AF65-F5344CB8AC3E}">
        <p14:creationId xmlns:p14="http://schemas.microsoft.com/office/powerpoint/2010/main" val="12186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16138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Memória Flash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8195" y="1052736"/>
            <a:ext cx="10664455" cy="4773906"/>
          </a:xfrm>
        </p:spPr>
        <p:txBody>
          <a:bodyPr>
            <a:normAutofit/>
          </a:bodyPr>
          <a:lstStyle/>
          <a:p>
            <a:r>
              <a:rPr lang="pt-BR" dirty="0"/>
              <a:t>Desenvolvida pela Toshiba a partir da Memória EEPROM ( ± 1980)</a:t>
            </a:r>
          </a:p>
          <a:p>
            <a:pPr lvl="1"/>
            <a:r>
              <a:rPr lang="pt-BR" dirty="0"/>
              <a:t>Chips são semelhantes ao da Memória RAM, permitindo </a:t>
            </a:r>
            <a:r>
              <a:rPr lang="pt-BR" b="1" dirty="0"/>
              <a:t>que múltiplos endereços sejam apagados ou escritos numa só operação</a:t>
            </a:r>
            <a:r>
              <a:rPr lang="pt-BR" dirty="0"/>
              <a:t>.</a:t>
            </a:r>
          </a:p>
          <a:p>
            <a:r>
              <a:rPr lang="pt-BR" dirty="0"/>
              <a:t>Curto tempo de acesso </a:t>
            </a:r>
          </a:p>
          <a:p>
            <a:pPr lvl="1"/>
            <a:r>
              <a:rPr lang="pt-BR" dirty="0"/>
              <a:t>Não tão rápido como a memória volátil DRAM</a:t>
            </a:r>
          </a:p>
          <a:p>
            <a:r>
              <a:rPr lang="pt-BR" dirty="0"/>
              <a:t>Melhor resistência do que discos rígidos</a:t>
            </a:r>
          </a:p>
          <a:p>
            <a:r>
              <a:rPr lang="pt-BR" dirty="0"/>
              <a:t>Baixo consumo de energia</a:t>
            </a:r>
          </a:p>
          <a:p>
            <a:r>
              <a:rPr lang="pt-BR" dirty="0"/>
              <a:t>Durabilidade e segurança</a:t>
            </a:r>
          </a:p>
          <a:p>
            <a:r>
              <a:rPr lang="pt-BR" dirty="0"/>
              <a:t>Comumente usada em cartões de memória:</a:t>
            </a:r>
          </a:p>
          <a:p>
            <a:pPr lvl="1"/>
            <a:r>
              <a:rPr lang="pt-BR" dirty="0"/>
              <a:t>Pen drives, SSD, MP3 Players, celulares, etc.</a:t>
            </a:r>
          </a:p>
        </p:txBody>
      </p:sp>
    </p:spTree>
    <p:extLst>
      <p:ext uri="{BB962C8B-B14F-4D97-AF65-F5344CB8AC3E}">
        <p14:creationId xmlns:p14="http://schemas.microsoft.com/office/powerpoint/2010/main" val="11345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uno Rodrigues\Desktop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29284" y="1205919"/>
            <a:ext cx="4743776" cy="5414239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Dúvidas</a:t>
            </a:r>
          </a:p>
        </p:txBody>
      </p:sp>
    </p:spTree>
    <p:extLst>
      <p:ext uri="{BB962C8B-B14F-4D97-AF65-F5344CB8AC3E}">
        <p14:creationId xmlns:p14="http://schemas.microsoft.com/office/powerpoint/2010/main" val="42644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Memória  secundária</a:t>
            </a:r>
            <a:br>
              <a:rPr lang="pt-BR" dirty="0"/>
            </a:br>
            <a:r>
              <a:rPr lang="pt-BR" dirty="0"/>
              <a:t>(Memória Externa)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33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Categorias de memórias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Memória secundária</a:t>
            </a:r>
          </a:p>
          <a:p>
            <a:pPr lvl="1"/>
            <a:r>
              <a:rPr lang="pt-BR" dirty="0"/>
              <a:t>Permitem armazenar uma maior quantidade de dados e instruções por um período de tempo mais longo.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37</a:t>
            </a:fld>
            <a:endParaRPr lang="pt-BR" dirty="0"/>
          </a:p>
        </p:txBody>
      </p:sp>
      <p:pic>
        <p:nvPicPr>
          <p:cNvPr id="7" name="Picture 5" descr="C:\Users\Bruno Rodrigues\Desktop\H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93">
            <a:off x="7460217" y="3272498"/>
            <a:ext cx="2764598" cy="3091985"/>
          </a:xfrm>
          <a:prstGeom prst="rect">
            <a:avLst/>
          </a:prstGeom>
          <a:noFill/>
        </p:spPr>
      </p:pic>
      <p:pic>
        <p:nvPicPr>
          <p:cNvPr id="8" name="Picture 2" descr="C:\Users\d_tre\Desktop\6-12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t="24234" b="19515"/>
          <a:stretch>
            <a:fillRect/>
          </a:stretch>
        </p:blipFill>
        <p:spPr bwMode="auto">
          <a:xfrm>
            <a:off x="1631504" y="3717033"/>
            <a:ext cx="5525482" cy="2402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5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Tipos de memória externa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Disco magnético:</a:t>
            </a:r>
          </a:p>
          <a:p>
            <a:pPr lvl="1"/>
            <a:r>
              <a:rPr lang="pt-BR" dirty="0"/>
              <a:t>Removível, HDs / RAID.</a:t>
            </a:r>
          </a:p>
          <a:p>
            <a:r>
              <a:rPr lang="pt-BR" b="1" dirty="0"/>
              <a:t>Unidade Óptica:</a:t>
            </a:r>
          </a:p>
          <a:p>
            <a:pPr lvl="1"/>
            <a:r>
              <a:rPr lang="pt-BR" dirty="0"/>
              <a:t>CD-ROM, CD-R/W e DVD.</a:t>
            </a:r>
          </a:p>
          <a:p>
            <a:r>
              <a:rPr lang="pt-BR" b="1" dirty="0"/>
              <a:t>Fita magnética.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38</a:t>
            </a:fld>
            <a:endParaRPr lang="pt-BR" dirty="0"/>
          </a:p>
        </p:txBody>
      </p:sp>
      <p:pic>
        <p:nvPicPr>
          <p:cNvPr id="5" name="Picture 5" descr="C:\Users\Bruno Rodrigues\Desktop\H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93">
            <a:off x="7685067" y="1409040"/>
            <a:ext cx="2308404" cy="2581768"/>
          </a:xfrm>
          <a:prstGeom prst="rect">
            <a:avLst/>
          </a:prstGeom>
          <a:noFill/>
        </p:spPr>
      </p:pic>
      <p:pic>
        <p:nvPicPr>
          <p:cNvPr id="6" name="Picture 2" descr="C:\Users\d_tre\Desktop\6-12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t="24234" b="19515"/>
          <a:stretch>
            <a:fillRect/>
          </a:stretch>
        </p:blipFill>
        <p:spPr bwMode="auto">
          <a:xfrm>
            <a:off x="1556792" y="4293096"/>
            <a:ext cx="4636560" cy="2016224"/>
          </a:xfrm>
          <a:prstGeom prst="rect">
            <a:avLst/>
          </a:prstGeom>
          <a:noFill/>
        </p:spPr>
      </p:pic>
      <p:pic>
        <p:nvPicPr>
          <p:cNvPr id="7" name="Picture 2" descr="C:\Users\Bruno Rodrigues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32" y="4221088"/>
            <a:ext cx="4114742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6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Disco magnético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39</a:t>
            </a:fld>
            <a:endParaRPr lang="pt-BR" dirty="0"/>
          </a:p>
        </p:txBody>
      </p:sp>
      <p:pic>
        <p:nvPicPr>
          <p:cNvPr id="5" name="Picture 5" descr="C:\Users\Bruno Rodrigues\Desktop\H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93" flipH="1">
            <a:off x="1985196" y="3737854"/>
            <a:ext cx="2201146" cy="255872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920" y="3828791"/>
            <a:ext cx="5256584" cy="276856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3409244" y="6361584"/>
            <a:ext cx="599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i="1" dirty="0">
                <a:latin typeface="Calibri" panose="020F0502020204030204" pitchFamily="34" charset="0"/>
                <a:cs typeface="Calibri" panose="020F0502020204030204" pitchFamily="34" charset="0"/>
              </a:rPr>
              <a:t>Substrato de disco coberto com material magnetizável </a:t>
            </a:r>
            <a:endParaRPr lang="pt-BR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O hard disk (HD) é um sistema de armazenamento permanente de dados destinado a manter arquivos e programas. </a:t>
            </a:r>
          </a:p>
          <a:p>
            <a:pPr algn="just"/>
            <a:r>
              <a:rPr lang="pt-BR" dirty="0"/>
              <a:t>Memória não-volátil é considerado o principal meio de armazenamento de dados em massa</a:t>
            </a:r>
          </a:p>
        </p:txBody>
      </p:sp>
    </p:spTree>
    <p:extLst>
      <p:ext uri="{BB962C8B-B14F-4D97-AF65-F5344CB8AC3E}">
        <p14:creationId xmlns:p14="http://schemas.microsoft.com/office/powerpoint/2010/main" val="31479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50" y="1196752"/>
            <a:ext cx="3715268" cy="537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184" y="-63578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Memórias: Definição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529117" y="1096994"/>
            <a:ext cx="6113533" cy="4204979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Memória</a:t>
            </a:r>
            <a:endParaRPr lang="pt-BR" dirty="0"/>
          </a:p>
          <a:p>
            <a:pPr lvl="1" algn="just"/>
            <a:r>
              <a:rPr lang="pt-BR" dirty="0"/>
              <a:t>Componente de um sistema de computação cuja função é armazenar os dados que são (ou serão) manipulados por esse sistema, para que eles (os dados) possam ser prontamente recuperados quando necessário.</a:t>
            </a: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idx="12"/>
          </p:nvPr>
        </p:nvSpPr>
        <p:spPr>
          <a:xfrm>
            <a:off x="9624392" y="6669360"/>
            <a:ext cx="1031114" cy="188640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85" name="Elipse 84"/>
          <p:cNvSpPr/>
          <p:nvPr/>
        </p:nvSpPr>
        <p:spPr>
          <a:xfrm>
            <a:off x="4498680" y="4084696"/>
            <a:ext cx="792088" cy="37870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CaixaDeTexto 85"/>
          <p:cNvSpPr txBox="1"/>
          <p:nvPr/>
        </p:nvSpPr>
        <p:spPr>
          <a:xfrm>
            <a:off x="5951984" y="5401732"/>
            <a:ext cx="471601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ENDEREÇO → (local da informação)</a:t>
            </a:r>
          </a:p>
        </p:txBody>
      </p:sp>
      <p:cxnSp>
        <p:nvCxnSpPr>
          <p:cNvPr id="88" name="Conector em curva 87"/>
          <p:cNvCxnSpPr>
            <a:stCxn id="85" idx="5"/>
            <a:endCxn id="86" idx="1"/>
          </p:cNvCxnSpPr>
          <p:nvPr/>
        </p:nvCxnSpPr>
        <p:spPr>
          <a:xfrm rot="16200000" flipH="1">
            <a:off x="4951064" y="4631645"/>
            <a:ext cx="1224624" cy="777215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/>
          <p:cNvSpPr txBox="1"/>
          <p:nvPr/>
        </p:nvSpPr>
        <p:spPr>
          <a:xfrm>
            <a:off x="5951984" y="5976864"/>
            <a:ext cx="302433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 → (informação)</a:t>
            </a:r>
          </a:p>
        </p:txBody>
      </p:sp>
      <p:cxnSp>
        <p:nvCxnSpPr>
          <p:cNvPr id="90" name="Conector em curva 89"/>
          <p:cNvCxnSpPr>
            <a:stCxn id="115" idx="3"/>
            <a:endCxn id="89" idx="1"/>
          </p:cNvCxnSpPr>
          <p:nvPr/>
        </p:nvCxnSpPr>
        <p:spPr>
          <a:xfrm>
            <a:off x="2855640" y="5490450"/>
            <a:ext cx="3096344" cy="717247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Imagem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08" y="5032433"/>
            <a:ext cx="916033" cy="916033"/>
          </a:xfrm>
          <a:prstGeom prst="rect">
            <a:avLst/>
          </a:prstGeom>
          <a:ln w="63500">
            <a:solidFill>
              <a:srgbClr val="FFFF00"/>
            </a:solidFill>
            <a:prstDash val="sysDot"/>
          </a:ln>
        </p:spPr>
      </p:pic>
      <p:pic>
        <p:nvPicPr>
          <p:cNvPr id="120" name="Imagem 1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5" b="543"/>
          <a:stretch/>
        </p:blipFill>
        <p:spPr>
          <a:xfrm>
            <a:off x="3106874" y="4102116"/>
            <a:ext cx="665821" cy="9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7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Disco magnético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40</a:t>
            </a:fld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2244" t="11171" r="3894" b="7840"/>
          <a:stretch>
            <a:fillRect/>
          </a:stretch>
        </p:blipFill>
        <p:spPr bwMode="auto">
          <a:xfrm>
            <a:off x="1809720" y="1643050"/>
            <a:ext cx="30718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C:\Users\Bruno Rodrigues\Desktop\H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589" y="1417079"/>
            <a:ext cx="3994811" cy="446788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4468" t="10275" r="5319" b="4587"/>
          <a:stretch>
            <a:fillRect/>
          </a:stretch>
        </p:blipFill>
        <p:spPr bwMode="auto">
          <a:xfrm>
            <a:off x="5250386" y="3891756"/>
            <a:ext cx="28452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 r="56851" b="15094"/>
          <a:stretch>
            <a:fillRect/>
          </a:stretch>
        </p:blipFill>
        <p:spPr>
          <a:xfrm>
            <a:off x="5453059" y="1255400"/>
            <a:ext cx="2439859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4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Dúvidas</a:t>
            </a:r>
          </a:p>
        </p:txBody>
      </p:sp>
      <p:pic>
        <p:nvPicPr>
          <p:cNvPr id="7170" name="Picture 2" descr="C:\Users\Daniel\Downloads\questi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060848"/>
            <a:ext cx="65806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20726" y="1368118"/>
            <a:ext cx="10053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sz="2400" b="1" dirty="0"/>
              <a:t>Willians </a:t>
            </a:r>
            <a:r>
              <a:rPr lang="pt-BR" altLang="pt-BR" sz="2400" b="1" dirty="0" err="1"/>
              <a:t>Stallings</a:t>
            </a:r>
            <a:r>
              <a:rPr lang="pt-BR" altLang="pt-BR" sz="2400" b="1" dirty="0"/>
              <a:t>. </a:t>
            </a:r>
            <a:r>
              <a:rPr lang="pt-BR" altLang="pt-BR" sz="2800" dirty="0"/>
              <a:t> </a:t>
            </a:r>
            <a:r>
              <a:rPr lang="pt-BR" altLang="pt-BR" sz="2400" dirty="0"/>
              <a:t>Arquitetura e Organização  de  Computadores</a:t>
            </a:r>
            <a:br>
              <a:rPr lang="pt-BR" altLang="pt-BR" sz="2400" dirty="0"/>
            </a:br>
            <a:r>
              <a:rPr lang="pt-BR" altLang="pt-BR" sz="2400" dirty="0"/>
              <a:t>8</a:t>
            </a:r>
            <a:r>
              <a:rPr lang="pt-BR" altLang="pt-BR" sz="2400" baseline="30000" dirty="0"/>
              <a:t>a</a:t>
            </a:r>
            <a:r>
              <a:rPr lang="pt-BR" altLang="pt-BR" sz="2400" dirty="0"/>
              <a:t> Edição – Pearson.</a:t>
            </a:r>
            <a:endParaRPr lang="pt-BR" sz="24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71658" y="2260670"/>
            <a:ext cx="9688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/>
              <a:t>TANENBAUM, A. S. </a:t>
            </a:r>
            <a:r>
              <a:rPr lang="pt-BR" sz="2400" dirty="0"/>
              <a:t>Sistemas Operacionais Modernos. 3.ed. São Paulo: Pearson </a:t>
            </a:r>
            <a:r>
              <a:rPr lang="pt-BR" sz="2400" dirty="0" err="1"/>
              <a:t>Prentice</a:t>
            </a:r>
            <a:r>
              <a:rPr lang="pt-BR" sz="2400" dirty="0"/>
              <a:t> Hall, 2010.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28057"/>
            <a:ext cx="2561584" cy="3433050"/>
          </a:xfrm>
          <a:prstGeom prst="rect">
            <a:avLst/>
          </a:prstGeom>
        </p:spPr>
      </p:pic>
      <p:pic>
        <p:nvPicPr>
          <p:cNvPr id="11" name="Imagem 5" descr="CW STALLINGS.jpg"/>
          <p:cNvPicPr>
            <a:picLocks noChangeAspect="1"/>
          </p:cNvPicPr>
          <p:nvPr/>
        </p:nvPicPr>
        <p:blipFill>
          <a:blip r:embed="rId3" cstate="print"/>
          <a:srcRect l="52344" t="14583" r="7031" b="9374"/>
          <a:stretch>
            <a:fillRect/>
          </a:stretch>
        </p:blipFill>
        <p:spPr bwMode="auto">
          <a:xfrm>
            <a:off x="2709593" y="3263663"/>
            <a:ext cx="2394735" cy="336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Bibliografias</a:t>
            </a:r>
          </a:p>
        </p:txBody>
      </p:sp>
      <p:sp>
        <p:nvSpPr>
          <p:cNvPr id="12" name="Espaço Reservado para Número de Slide 3"/>
          <p:cNvSpPr>
            <a:spLocks noGrp="1"/>
          </p:cNvSpPr>
          <p:nvPr>
            <p:ph type="sldNum" idx="12"/>
          </p:nvPr>
        </p:nvSpPr>
        <p:spPr>
          <a:xfrm>
            <a:off x="9552384" y="6669360"/>
            <a:ext cx="1103122" cy="188640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7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end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53" y="1750504"/>
            <a:ext cx="2667159" cy="436510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159897" y="2852937"/>
            <a:ext cx="464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Vineta BT" panose="04020906050602070202" pitchFamily="82" charset="0"/>
              </a:rPr>
              <a:t>Valeu galera!</a:t>
            </a:r>
          </a:p>
        </p:txBody>
      </p:sp>
    </p:spTree>
    <p:extLst>
      <p:ext uri="{BB962C8B-B14F-4D97-AF65-F5344CB8AC3E}">
        <p14:creationId xmlns:p14="http://schemas.microsoft.com/office/powerpoint/2010/main" val="30136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B1BE6-D837-4E4E-877F-CE554980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Modos de Endereçamento</a:t>
            </a:r>
          </a:p>
        </p:txBody>
      </p:sp>
      <p:pic>
        <p:nvPicPr>
          <p:cNvPr id="5" name="Espaço Reservado para Conteúdo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C49FD2C7-6B9D-4FB3-9B1B-201024F50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41957" r="6147" b="23381"/>
          <a:stretch/>
        </p:blipFill>
        <p:spPr>
          <a:xfrm>
            <a:off x="489937" y="1682649"/>
            <a:ext cx="11212126" cy="3882887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76299D-E56B-4210-8FC7-EE091EBCFA18}"/>
              </a:ext>
            </a:extLst>
          </p:cNvPr>
          <p:cNvSpPr txBox="1"/>
          <p:nvPr/>
        </p:nvSpPr>
        <p:spPr>
          <a:xfrm>
            <a:off x="7642578" y="566241"/>
            <a:ext cx="1783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Imediato</a:t>
            </a:r>
          </a:p>
          <a:p>
            <a:r>
              <a:rPr lang="pt-BR" dirty="0"/>
              <a:t>Direto</a:t>
            </a:r>
          </a:p>
          <a:p>
            <a:r>
              <a:rPr lang="pt-BR" dirty="0"/>
              <a:t>Indireto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79B837-9073-405B-BFFD-32D34262C6A6}"/>
              </a:ext>
            </a:extLst>
          </p:cNvPr>
          <p:cNvSpPr txBox="1"/>
          <p:nvPr/>
        </p:nvSpPr>
        <p:spPr>
          <a:xfrm>
            <a:off x="5328356" y="5766653"/>
            <a:ext cx="5836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Base-Deslocamento – (HD – RAM)</a:t>
            </a:r>
          </a:p>
          <a:p>
            <a:r>
              <a:rPr lang="pt-BR" sz="2800" dirty="0"/>
              <a:t>Indexado</a:t>
            </a:r>
          </a:p>
        </p:txBody>
      </p:sp>
    </p:spTree>
    <p:extLst>
      <p:ext uri="{BB962C8B-B14F-4D97-AF65-F5344CB8AC3E}">
        <p14:creationId xmlns:p14="http://schemas.microsoft.com/office/powerpoint/2010/main" val="344060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754" y="163488"/>
            <a:ext cx="10515600" cy="777875"/>
          </a:xfrm>
        </p:spPr>
        <p:txBody>
          <a:bodyPr>
            <a:normAutofit/>
          </a:bodyPr>
          <a:lstStyle/>
          <a:p>
            <a:r>
              <a:rPr lang="pt-BR" dirty="0"/>
              <a:t>A Memória Ideal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6711" y="941363"/>
            <a:ext cx="11243733" cy="5616624"/>
          </a:xfrm>
        </p:spPr>
        <p:txBody>
          <a:bodyPr>
            <a:normAutofit lnSpcReduction="10000"/>
          </a:bodyPr>
          <a:lstStyle/>
          <a:p>
            <a:r>
              <a:rPr lang="pt-BR" dirty="0"/>
              <a:t>Requisitos da memória ideal:</a:t>
            </a:r>
          </a:p>
          <a:p>
            <a:pPr lvl="1"/>
            <a:r>
              <a:rPr lang="pt-BR" dirty="0"/>
              <a:t>Grande (alta capacidade de armazenamento)</a:t>
            </a:r>
          </a:p>
          <a:p>
            <a:pPr lvl="1"/>
            <a:r>
              <a:rPr lang="pt-BR" dirty="0"/>
              <a:t>Rápida (alta taxa de transferência de dados)</a:t>
            </a:r>
          </a:p>
          <a:p>
            <a:pPr lvl="1"/>
            <a:r>
              <a:rPr lang="pt-BR" dirty="0"/>
              <a:t>Não Volátil (manter o dado mesmo sem energia)</a:t>
            </a:r>
          </a:p>
          <a:p>
            <a:pPr lvl="1"/>
            <a:r>
              <a:rPr lang="pt-BR" dirty="0"/>
              <a:t>Baixo custo (baixo valor para cada byte de armazenamento) </a:t>
            </a:r>
          </a:p>
          <a:p>
            <a:pPr lvl="1"/>
            <a:endParaRPr lang="pt-BR" dirty="0"/>
          </a:p>
          <a:p>
            <a:r>
              <a:rPr lang="pt-BR" dirty="0"/>
              <a:t>A tecnologia atual não comporta tal memória!</a:t>
            </a:r>
          </a:p>
          <a:p>
            <a:endParaRPr lang="pt-BR" sz="1500" dirty="0"/>
          </a:p>
          <a:p>
            <a:r>
              <a:rPr lang="pt-BR" dirty="0"/>
              <a:t>A maioria dos computadores soluciona esse problema com a </a:t>
            </a:r>
            <a:r>
              <a:rPr lang="pt-BR" b="1" u="sng" dirty="0"/>
              <a:t>Hierarquia de Memórias</a:t>
            </a:r>
            <a:r>
              <a:rPr lang="pt-BR" dirty="0"/>
              <a:t> que combina:</a:t>
            </a:r>
          </a:p>
          <a:p>
            <a:pPr lvl="1"/>
            <a:r>
              <a:rPr lang="pt-BR" dirty="0"/>
              <a:t>Uma pequena quantidade de memória cache, volátil, alta velocidade e de alto custo</a:t>
            </a:r>
          </a:p>
          <a:p>
            <a:pPr lvl="1"/>
            <a:r>
              <a:rPr lang="pt-BR" dirty="0"/>
              <a:t>Uma grande memória principal (RAM), volátil, com centenas de MB ou poucos GB, de velocidade média e custo médio</a:t>
            </a:r>
          </a:p>
          <a:p>
            <a:pPr lvl="1"/>
            <a:r>
              <a:rPr lang="pt-BR" dirty="0"/>
              <a:t>Uma memória secundária, não volátil em disco, com GB (ou TB), velocidade baixa e custo baixo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06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78" y="1212791"/>
            <a:ext cx="5763294" cy="5416743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Seta para cima 4"/>
          <p:cNvSpPr/>
          <p:nvPr/>
        </p:nvSpPr>
        <p:spPr>
          <a:xfrm>
            <a:off x="6936576" y="1466490"/>
            <a:ext cx="792088" cy="49685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5350949" y="3673767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Proximidade do Processador</a:t>
            </a:r>
          </a:p>
        </p:txBody>
      </p:sp>
      <p:sp>
        <p:nvSpPr>
          <p:cNvPr id="8" name="Seta para cima 7"/>
          <p:cNvSpPr/>
          <p:nvPr/>
        </p:nvSpPr>
        <p:spPr>
          <a:xfrm>
            <a:off x="9336360" y="1479635"/>
            <a:ext cx="792088" cy="4968552"/>
          </a:xfrm>
          <a:prstGeom prst="upArrow">
            <a:avLst/>
          </a:prstGeom>
          <a:gradFill>
            <a:gsLst>
              <a:gs pos="0">
                <a:srgbClr val="FF0000"/>
              </a:gs>
              <a:gs pos="100000">
                <a:srgbClr val="002060"/>
              </a:gs>
              <a:gs pos="0">
                <a:srgbClr val="FF000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8015681" y="3456079"/>
            <a:ext cx="5251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Taxa de Transferência de dados e custo alto</a:t>
            </a:r>
          </a:p>
        </p:txBody>
      </p:sp>
      <p:sp>
        <p:nvSpPr>
          <p:cNvPr id="10" name="Seta para cima 9"/>
          <p:cNvSpPr/>
          <p:nvPr/>
        </p:nvSpPr>
        <p:spPr>
          <a:xfrm flipV="1">
            <a:off x="8184232" y="1479635"/>
            <a:ext cx="792088" cy="4968552"/>
          </a:xfrm>
          <a:prstGeom prst="upArrow">
            <a:avLst/>
          </a:prstGeom>
          <a:gradFill>
            <a:gsLst>
              <a:gs pos="0">
                <a:srgbClr val="FF0000"/>
              </a:gs>
              <a:gs pos="100000">
                <a:srgbClr val="002060"/>
              </a:gs>
              <a:gs pos="0">
                <a:srgbClr val="FF000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16200000">
            <a:off x="6588077" y="3689155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Capacidade de Armazenamento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552" y="127781"/>
            <a:ext cx="10515600" cy="894880"/>
          </a:xfrm>
        </p:spPr>
        <p:txBody>
          <a:bodyPr>
            <a:normAutofit/>
          </a:bodyPr>
          <a:lstStyle/>
          <a:p>
            <a:r>
              <a:rPr lang="pt-BR" dirty="0"/>
              <a:t>Hierarquia entre memórias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9B79D9-036E-4596-A98C-EF4B5423593D}"/>
              </a:ext>
            </a:extLst>
          </p:cNvPr>
          <p:cNvSpPr txBox="1"/>
          <p:nvPr/>
        </p:nvSpPr>
        <p:spPr>
          <a:xfrm>
            <a:off x="366116" y="4265235"/>
            <a:ext cx="75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SSD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FDF40592-1DAC-405F-AEB2-6A5488EEFF67}"/>
              </a:ext>
            </a:extLst>
          </p:cNvPr>
          <p:cNvCxnSpPr/>
          <p:nvPr/>
        </p:nvCxnSpPr>
        <p:spPr>
          <a:xfrm>
            <a:off x="1392712" y="4526845"/>
            <a:ext cx="8529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Classificação de memórias</a:t>
            </a:r>
          </a:p>
        </p:txBody>
      </p:sp>
    </p:spTree>
    <p:extLst>
      <p:ext uri="{BB962C8B-B14F-4D97-AF65-F5344CB8AC3E}">
        <p14:creationId xmlns:p14="http://schemas.microsoft.com/office/powerpoint/2010/main" val="14140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Classificação de Memórias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799551"/>
            <a:ext cx="10651435" cy="4693323"/>
          </a:xfrm>
        </p:spPr>
        <p:txBody>
          <a:bodyPr>
            <a:normAutofit/>
          </a:bodyPr>
          <a:lstStyle/>
          <a:p>
            <a:r>
              <a:rPr lang="pt-BR" sz="3200" b="1" dirty="0"/>
              <a:t>Localização e Volatilidade:</a:t>
            </a:r>
          </a:p>
          <a:p>
            <a:pPr lvl="1"/>
            <a:r>
              <a:rPr lang="pt-BR" sz="2800" dirty="0"/>
              <a:t>Interna (registradores, cache, memória principal)</a:t>
            </a:r>
          </a:p>
          <a:p>
            <a:pPr lvl="1"/>
            <a:r>
              <a:rPr lang="pt-BR" sz="2800" dirty="0"/>
              <a:t>Externa (discos ópticos, discos magnéticos, fitas e Memórias Flash)</a:t>
            </a:r>
          </a:p>
          <a:p>
            <a:r>
              <a:rPr lang="pt-BR" sz="3200" b="1" dirty="0"/>
              <a:t>Método de acesso:</a:t>
            </a:r>
          </a:p>
          <a:p>
            <a:pPr lvl="1"/>
            <a:r>
              <a:rPr lang="pt-BR" sz="2800" dirty="0"/>
              <a:t>Sequencial, aleatório, direto</a:t>
            </a:r>
          </a:p>
          <a:p>
            <a:r>
              <a:rPr lang="pt-BR" sz="3200" b="1" dirty="0"/>
              <a:t>Unidade de transferência</a:t>
            </a:r>
          </a:p>
          <a:p>
            <a:pPr lvl="1"/>
            <a:r>
              <a:rPr lang="pt-BR" sz="2800" dirty="0"/>
              <a:t>Palavra (Word)</a:t>
            </a:r>
          </a:p>
          <a:p>
            <a:pPr lvl="1"/>
            <a:r>
              <a:rPr lang="pt-BR" sz="2800" dirty="0"/>
              <a:t>Blocos (Instruções)</a:t>
            </a:r>
          </a:p>
          <a:p>
            <a:pPr lvl="1"/>
            <a:r>
              <a:rPr lang="pt-BR" sz="2800" dirty="0"/>
              <a:t>Thread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9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16737</TotalTime>
  <Words>1588</Words>
  <Application>Microsoft Office PowerPoint</Application>
  <PresentationFormat>Widescreen</PresentationFormat>
  <Paragraphs>240</Paragraphs>
  <Slides>43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Consolas</vt:lpstr>
      <vt:lpstr>Vineta BT</vt:lpstr>
      <vt:lpstr>Tema do Office</vt:lpstr>
      <vt:lpstr>Microsoft Word Picture</vt:lpstr>
      <vt:lpstr>Arquitetura e Organização  de Computadores Memórias</vt:lpstr>
      <vt:lpstr>Arquitetura Von Neumann (recordando...)</vt:lpstr>
      <vt:lpstr>Memórias: Definição</vt:lpstr>
      <vt:lpstr>Memórias: Definição</vt:lpstr>
      <vt:lpstr>Modos de Endereçamento</vt:lpstr>
      <vt:lpstr>A Memória Ideal</vt:lpstr>
      <vt:lpstr>Hierarquia entre memórias</vt:lpstr>
      <vt:lpstr>Classificação de memórias</vt:lpstr>
      <vt:lpstr>Classificação de Memórias</vt:lpstr>
      <vt:lpstr>Classificação de Memórias</vt:lpstr>
      <vt:lpstr>Categorias de memórias</vt:lpstr>
      <vt:lpstr>Memória Cache</vt:lpstr>
      <vt:lpstr>Categorias de memórias</vt:lpstr>
      <vt:lpstr>Memória Cache</vt:lpstr>
      <vt:lpstr>Memória Cache</vt:lpstr>
      <vt:lpstr>Memória Cache</vt:lpstr>
      <vt:lpstr>Dúvidas</vt:lpstr>
      <vt:lpstr>Memória Principal (Memória Interna)</vt:lpstr>
      <vt:lpstr>Resumo dos tipos de memórias principais</vt:lpstr>
      <vt:lpstr>Categorias de memórias</vt:lpstr>
      <vt:lpstr>Memória RAM</vt:lpstr>
      <vt:lpstr>Memória RAM</vt:lpstr>
      <vt:lpstr>Memória RAM – Características</vt:lpstr>
      <vt:lpstr>Memória RAM - Tecnologias</vt:lpstr>
      <vt:lpstr>Static Random Access Memory (SRAM)</vt:lpstr>
      <vt:lpstr>Static Random Access Memory (SRAM)</vt:lpstr>
      <vt:lpstr>Dynamic Random Access Memory (DRAM)</vt:lpstr>
      <vt:lpstr>Dynamic Random Access Memory (DRAM)</vt:lpstr>
      <vt:lpstr>Memórias ROM</vt:lpstr>
      <vt:lpstr>Apresentação do PowerPoint</vt:lpstr>
      <vt:lpstr>PROM (Programmable ROM)</vt:lpstr>
      <vt:lpstr>EPROM (Erasable PROM)</vt:lpstr>
      <vt:lpstr>EEPROM (Electrically Erasable PROM)</vt:lpstr>
      <vt:lpstr>Memória Flash</vt:lpstr>
      <vt:lpstr>Dúvidas</vt:lpstr>
      <vt:lpstr>Memória  secundária (Memória Externa) </vt:lpstr>
      <vt:lpstr>Categorias de memórias</vt:lpstr>
      <vt:lpstr>Tipos de memória externa</vt:lpstr>
      <vt:lpstr>Disco magnético</vt:lpstr>
      <vt:lpstr>Disco magnético</vt:lpstr>
      <vt:lpstr>Dúvidas</vt:lpstr>
      <vt:lpstr>Bibliografias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carvalho</dc:creator>
  <cp:lastModifiedBy>RODRIGO AMORIM MOTTA CARVALHO</cp:lastModifiedBy>
  <cp:revision>87</cp:revision>
  <dcterms:created xsi:type="dcterms:W3CDTF">2020-05-12T20:49:32Z</dcterms:created>
  <dcterms:modified xsi:type="dcterms:W3CDTF">2022-03-09T22:26:33Z</dcterms:modified>
</cp:coreProperties>
</file>