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3" r:id="rId3"/>
    <p:sldId id="269" r:id="rId4"/>
    <p:sldId id="673" r:id="rId5"/>
    <p:sldId id="265" r:id="rId6"/>
    <p:sldId id="270" r:id="rId7"/>
    <p:sldId id="681" r:id="rId8"/>
    <p:sldId id="686" r:id="rId9"/>
    <p:sldId id="690" r:id="rId10"/>
    <p:sldId id="264" r:id="rId11"/>
    <p:sldId id="689" r:id="rId12"/>
    <p:sldId id="687" r:id="rId13"/>
    <p:sldId id="271" r:id="rId14"/>
    <p:sldId id="272" r:id="rId15"/>
    <p:sldId id="273" r:id="rId16"/>
    <p:sldId id="674" r:id="rId17"/>
    <p:sldId id="675" r:id="rId18"/>
    <p:sldId id="677" r:id="rId19"/>
    <p:sldId id="678" r:id="rId20"/>
    <p:sldId id="679" r:id="rId21"/>
    <p:sldId id="680" r:id="rId22"/>
    <p:sldId id="676" r:id="rId23"/>
    <p:sldId id="682" r:id="rId24"/>
    <p:sldId id="684" r:id="rId25"/>
    <p:sldId id="286" r:id="rId26"/>
    <p:sldId id="685" r:id="rId27"/>
    <p:sldId id="688" r:id="rId28"/>
    <p:sldId id="372" r:id="rId29"/>
    <p:sldId id="267" r:id="rId30"/>
    <p:sldId id="266" r:id="rId31"/>
    <p:sldId id="274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 autoAdjust="0"/>
    <p:restoredTop sz="95118" autoAdjust="0"/>
  </p:normalViewPr>
  <p:slideViewPr>
    <p:cSldViewPr showGuides="1">
      <p:cViewPr varScale="1">
        <p:scale>
          <a:sx n="83" d="100"/>
          <a:sy n="83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C354C-43F5-41EE-811F-8799669AE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3F1632-1D6E-4066-A6EA-C82418ADB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88D2C5-5CB1-4881-B096-3A45160A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C4580E-0CE8-4FDD-9004-B3558E86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5721AD-922D-4FC8-9BE8-DAC11F098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15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92DB9-5EE2-41FD-A14D-109E04F3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5B18E2-6EA6-4100-8C89-5457D1D3C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98C878-83A3-4AB2-996B-467C9C8C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C9640F-69B2-4D15-BAC6-621E77C1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2FE82A-5382-49F7-B487-5AF4F3935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14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13C02D-68E3-41E3-8D41-851598004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CA8E904-7A7A-425B-84A4-71670C973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9B4285-47A0-4888-ACBF-D5B3D725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73B725-DB78-4AD1-8BF6-43592E14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D1FF7D-3DFA-4BBD-9778-EF7C4458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26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480F2-B0D7-4155-87DF-942170FB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0A052C-D866-41C4-8A3B-0AB35C09C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0D8190-C096-4E4A-AEFB-7FA304C2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CE7DD7-F7F4-4B22-A7E3-F4A830E1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944F67-629B-458A-A932-D23271C5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598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096EE-084D-48AA-A5F1-503225C8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84E20E-5A89-4A47-B640-CF1B2C101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9B796D-C096-4177-827F-F9119A1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397773-76C2-472A-AFFA-3632C8425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1032A1-A60B-4EAB-85FF-D77262F3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66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083EB-67E4-4F3E-B187-1237B26D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8F396A-C7C6-4F48-B87C-53FF2141B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DBCF78-CBB4-4DE4-82BB-57BE263C6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0A8446-7EFB-488A-AB58-B016B2E0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84A9BA-0DE3-4DE4-959D-92FDCDDC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885C95-966C-4F24-9C15-2204D603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23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E700A-1208-464B-84BD-47EF0807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83DA70-9943-4736-A915-64AC440B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9D19EA-E303-4566-BF47-B0BB30EC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B64C23-30A3-4D13-95F9-2626D47AB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138393-5B16-401D-BA67-6C761A049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50AB85F-DF78-40D5-BCFC-6CB13655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242AC9-F3E4-4B12-8D26-14E8B7E72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B53AC06-1E4C-4287-B968-9AEE378D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89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86BF3-ABFB-4E66-94D1-8E2440A16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2A6F12-C70F-4632-8B51-83167625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768E280-CEF7-425B-B354-A63BD425B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652453-061D-487F-9099-D4DFA26C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07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93A2DF-A816-44B0-AF57-CA684E92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70BF2B-602D-4BAC-B821-93A9AFBD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565AD8-09AE-4E2C-B91B-4ABF886E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68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1F11D-64C1-4D11-8390-417CACF3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4BDCF9-CBF2-47AC-A50F-AA0876497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1BCD27-DA5C-493C-AF72-0DF1F01ED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FD729F-C7C0-4F11-9021-DFE46647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E26041-E83C-448A-8AB7-40811F55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EC4A51-6AEA-4571-B303-E8A8C0C1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05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7412E-E84D-423E-8934-EBE37957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9481F68-25CB-45CF-9C50-3534701FC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128C17-DECD-4DF2-9B6C-A0FD17836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600E35-BB88-46F9-81FF-A6E16C7B6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62F017-421F-430E-8766-BA022181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CD2246-7817-4A8E-A632-4232BA2E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84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CCA46C-90E9-4CCE-9AC9-19393FA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95E445-C138-4CC2-BA7C-E96F4DF95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A0493-D8E7-4E72-8C6E-9C90A2F0F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A849C-3C7F-402F-A5AC-6AD10909695B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F73402-E014-43C7-9F02-D740709EA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83C282-A5A6-4F8E-9FEC-2150A69E9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A0AA-F812-4BD2-A34F-4711E0D408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1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WurCFAfIaZ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itmag.com.br/2013/12/banco-topazio-fecha-com-infra-da-ib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6772" y="1628800"/>
            <a:ext cx="6190456" cy="1470025"/>
          </a:xfrm>
        </p:spPr>
        <p:txBody>
          <a:bodyPr>
            <a:normAutofit fontScale="90000"/>
          </a:bodyPr>
          <a:lstStyle/>
          <a:p>
            <a:r>
              <a:rPr lang="pt-BR" sz="6000" dirty="0"/>
              <a:t>Arquiteturas Paralelas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>
            <a:normAutofit/>
          </a:bodyPr>
          <a:lstStyle/>
          <a:p>
            <a:r>
              <a:rPr lang="pt-BR" sz="3600" dirty="0"/>
              <a:t>Prof. Rodrigo Amorim</a:t>
            </a:r>
          </a:p>
        </p:txBody>
      </p:sp>
    </p:spTree>
    <p:extLst>
      <p:ext uri="{BB962C8B-B14F-4D97-AF65-F5344CB8AC3E}">
        <p14:creationId xmlns:p14="http://schemas.microsoft.com/office/powerpoint/2010/main" val="230321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0FA7A40-A2BB-48D3-95BE-CF7AFAF569D8}"/>
              </a:ext>
            </a:extLst>
          </p:cNvPr>
          <p:cNvSpPr txBox="1"/>
          <p:nvPr/>
        </p:nvSpPr>
        <p:spPr>
          <a:xfrm>
            <a:off x="6228184" y="54329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Mainframe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4A9A77-D649-4D6F-8B15-2AA9A6190FCA}"/>
              </a:ext>
            </a:extLst>
          </p:cNvPr>
          <p:cNvSpPr txBox="1"/>
          <p:nvPr/>
        </p:nvSpPr>
        <p:spPr>
          <a:xfrm>
            <a:off x="179512" y="5301208"/>
            <a:ext cx="439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hlinkClick r:id="rId2"/>
              </a:rPr>
              <a:t>https://www.youtube.com/watch?v=WurCFAfIaZM</a:t>
            </a:r>
            <a:endParaRPr lang="pt-BR" sz="1600" dirty="0"/>
          </a:p>
          <a:p>
            <a:endParaRPr lang="pt-BR" dirty="0"/>
          </a:p>
        </p:txBody>
      </p:sp>
      <p:pic>
        <p:nvPicPr>
          <p:cNvPr id="4100" name="Picture 4" descr="Resultado de imagem para mainfra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922" b="-922"/>
          <a:stretch/>
        </p:blipFill>
        <p:spPr bwMode="auto">
          <a:xfrm>
            <a:off x="5112530" y="2708920"/>
            <a:ext cx="4031470" cy="39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mainfr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" y="0"/>
            <a:ext cx="5665429" cy="487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99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FC7D97-108A-4FD4-A06F-8393692A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2563"/>
            <a:ext cx="5192797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88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14B63-32F8-4236-97B7-016DD55F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6011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IBM DS8950F </a:t>
            </a:r>
            <a:r>
              <a:rPr lang="pt-BR" sz="4000" b="1" dirty="0" err="1"/>
              <a:t>Model</a:t>
            </a:r>
            <a:r>
              <a:rPr lang="pt-BR" sz="4000" b="1" dirty="0"/>
              <a:t> 996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916F30-3986-4492-AD00-A2BB704BAA09}"/>
              </a:ext>
            </a:extLst>
          </p:cNvPr>
          <p:cNvSpPr txBox="1"/>
          <p:nvPr/>
        </p:nvSpPr>
        <p:spPr>
          <a:xfrm>
            <a:off x="539552" y="1319552"/>
            <a:ext cx="65356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323232"/>
                </a:solidFill>
                <a:effectLst/>
                <a:latin typeface="ibm-plex-sans"/>
              </a:rPr>
              <a:t> De 20 a 40 núcleos POWER9 por sistema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323232"/>
                </a:solidFill>
                <a:effectLst/>
                <a:latin typeface="ibm-plex-sans"/>
              </a:rPr>
              <a:t> De 512 GB a 2.048 GB de cache de sistema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323232"/>
                </a:solidFill>
                <a:effectLst/>
                <a:latin typeface="ibm-plex-sans"/>
              </a:rPr>
              <a:t> De 16 a 384 cartões flash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323232"/>
                </a:solidFill>
                <a:effectLst/>
                <a:latin typeface="ibm-plex-sans"/>
              </a:rPr>
              <a:t> De 4 a 128 portas de host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rgbClr val="323232"/>
                </a:solidFill>
                <a:effectLst/>
                <a:latin typeface="ibm-plex-sans"/>
              </a:rPr>
              <a:t> Capacidade física máxima de 5.898 TB</a:t>
            </a:r>
          </a:p>
        </p:txBody>
      </p:sp>
      <p:pic>
        <p:nvPicPr>
          <p:cNvPr id="1026" name="Picture 2" descr="IBM z15 multi-frame com quadro frames">
            <a:extLst>
              <a:ext uri="{FF2B5EF4-FFF2-40B4-BE49-F238E27FC236}">
                <a16:creationId xmlns:a16="http://schemas.microsoft.com/office/drawing/2014/main" id="{893F699C-67F6-4214-944C-149C1F7D5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8" r="15507"/>
          <a:stretch/>
        </p:blipFill>
        <p:spPr bwMode="auto">
          <a:xfrm>
            <a:off x="4860032" y="3250201"/>
            <a:ext cx="4283968" cy="36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7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28" y="332656"/>
            <a:ext cx="6803939" cy="458294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Servidores </a:t>
            </a:r>
            <a:r>
              <a:rPr lang="pt-BR" b="1" dirty="0" err="1"/>
              <a:t>Blade</a:t>
            </a:r>
            <a:endParaRPr lang="pt-BR" b="1" dirty="0"/>
          </a:p>
        </p:txBody>
      </p:sp>
      <p:pic>
        <p:nvPicPr>
          <p:cNvPr id="1026" name="Picture 2" descr="Resultado de imagem para servidores bla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1"/>
          <a:stretch/>
        </p:blipFill>
        <p:spPr bwMode="auto">
          <a:xfrm>
            <a:off x="1259632" y="863225"/>
            <a:ext cx="6509562" cy="566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18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servidores bl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578068" cy="568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servidores blad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67621" cy="529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3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AF89A62-1F12-4402-89B6-7E450C495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"/>
          <a:stretch/>
        </p:blipFill>
        <p:spPr bwMode="auto">
          <a:xfrm>
            <a:off x="19586" y="332656"/>
            <a:ext cx="9104828" cy="534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F1EE2-3C1D-41ED-9875-5D47C7DA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b="1" dirty="0">
                <a:latin typeface="+mn-lt"/>
              </a:rPr>
              <a:t>Taxonomia de Flynn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2D0D86-76BF-4319-97B2-B7DE5F67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25625"/>
            <a:ext cx="8352928" cy="435133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SISD (Single </a:t>
            </a:r>
            <a:r>
              <a:rPr lang="pt-BR" sz="2400" dirty="0" err="1"/>
              <a:t>Instruction</a:t>
            </a:r>
            <a:r>
              <a:rPr lang="pt-BR" sz="2400" dirty="0"/>
              <a:t> Single Data): Fluxo único de instruções sobre um único conjunto de dados.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SIMD (Single </a:t>
            </a:r>
            <a:r>
              <a:rPr lang="pt-BR" sz="2400" dirty="0" err="1"/>
              <a:t>Instruction</a:t>
            </a:r>
            <a:r>
              <a:rPr lang="pt-BR" sz="2400" dirty="0"/>
              <a:t> </a:t>
            </a:r>
            <a:r>
              <a:rPr lang="pt-BR" sz="2400" dirty="0" err="1"/>
              <a:t>Multiple</a:t>
            </a:r>
            <a:r>
              <a:rPr lang="pt-BR" sz="2400" dirty="0"/>
              <a:t> Data): Fluxo único de instruções em múltiplos conjuntos de dados.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MISD (</a:t>
            </a:r>
            <a:r>
              <a:rPr lang="pt-BR" sz="2400" dirty="0" err="1"/>
              <a:t>Multiple</a:t>
            </a:r>
            <a:r>
              <a:rPr lang="pt-BR" sz="2400" dirty="0"/>
              <a:t> </a:t>
            </a:r>
            <a:r>
              <a:rPr lang="pt-BR" sz="2400" dirty="0" err="1"/>
              <a:t>Instruction</a:t>
            </a:r>
            <a:r>
              <a:rPr lang="pt-BR" sz="2400" dirty="0"/>
              <a:t> Single Data): Fluxo múltiplo de instruções em um único conjunto de dados.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400" dirty="0"/>
              <a:t>MIMD (</a:t>
            </a:r>
            <a:r>
              <a:rPr lang="pt-BR" sz="2400" dirty="0" err="1"/>
              <a:t>Multiple</a:t>
            </a:r>
            <a:r>
              <a:rPr lang="pt-BR" sz="2400" dirty="0"/>
              <a:t> </a:t>
            </a:r>
            <a:r>
              <a:rPr lang="pt-BR" sz="2400" dirty="0" err="1"/>
              <a:t>Instruction</a:t>
            </a:r>
            <a:r>
              <a:rPr lang="pt-BR" sz="2400" dirty="0"/>
              <a:t> </a:t>
            </a:r>
            <a:r>
              <a:rPr lang="pt-BR" sz="2400" dirty="0" err="1"/>
              <a:t>Multiple</a:t>
            </a:r>
            <a:r>
              <a:rPr lang="pt-BR" sz="2400" dirty="0"/>
              <a:t> Data): Fluxo múltiplo de instruções sobre múltiplos conjuntos de dados.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177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9A4FA6-F5A1-479F-A641-F947B8E3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2656"/>
            <a:ext cx="7886700" cy="2736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400" b="1" dirty="0"/>
              <a:t>Single </a:t>
            </a:r>
            <a:r>
              <a:rPr lang="pt-BR" sz="2400" b="1" dirty="0" err="1"/>
              <a:t>Instruction</a:t>
            </a:r>
            <a:r>
              <a:rPr lang="pt-BR" sz="2400" b="1" dirty="0"/>
              <a:t> Single Data (SISD)</a:t>
            </a:r>
          </a:p>
          <a:p>
            <a:pPr marL="0" indent="0" algn="just">
              <a:buNone/>
            </a:pPr>
            <a:r>
              <a:rPr lang="pt-BR" sz="2400" dirty="0"/>
              <a:t>Nesta classe, um único fluxo de instruções opera sobre um único fluxo de dados. Isto corresponde ao processamento sequencial característico da máquina de von Neumann e que compreende os computadores pessoais e estações de trabalho (</a:t>
            </a:r>
            <a:r>
              <a:rPr lang="pt-BR" sz="2400" dirty="0" err="1"/>
              <a:t>Monoprocessada</a:t>
            </a:r>
            <a:r>
              <a:rPr lang="pt-BR" sz="2400" dirty="0"/>
              <a:t>/mononucleada). Apesar dos programas estarem organizados através de instruções sequenciais, elas podem ser executadas de forma sobreposta em diferentes estágios (</a:t>
            </a:r>
            <a:r>
              <a:rPr lang="pt-BR" sz="2400" dirty="0" err="1"/>
              <a:t>pipelining</a:t>
            </a:r>
            <a:r>
              <a:rPr lang="pt-BR" sz="2400" dirty="0"/>
              <a:t>). Arquiteturas SISD caracterizam-se por possuírem uma única unidade de controle podendo possuir mais de uma unidade funcional.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9C5509-9E3F-4839-AD49-D3A23A74E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3" t="24653" r="38194" b="66800"/>
          <a:stretch/>
        </p:blipFill>
        <p:spPr>
          <a:xfrm>
            <a:off x="1727684" y="4221088"/>
            <a:ext cx="5688632" cy="22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3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833AC9-2E71-4ABE-9E14-55F88590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7886700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/>
              <a:t>Single </a:t>
            </a:r>
            <a:r>
              <a:rPr lang="pt-BR" sz="2400" b="1" dirty="0" err="1"/>
              <a:t>Instruction</a:t>
            </a:r>
            <a:r>
              <a:rPr lang="pt-BR" sz="2400" b="1" dirty="0"/>
              <a:t> </a:t>
            </a:r>
            <a:r>
              <a:rPr lang="pt-BR" sz="2400" b="1" dirty="0" err="1"/>
              <a:t>Multiple</a:t>
            </a:r>
            <a:r>
              <a:rPr lang="pt-BR" sz="2400" b="1" dirty="0"/>
              <a:t> Data (SIMD) </a:t>
            </a:r>
          </a:p>
          <a:p>
            <a:pPr marL="0" indent="0" algn="just">
              <a:buNone/>
            </a:pPr>
            <a:r>
              <a:rPr lang="pt-BR" sz="2400" dirty="0"/>
              <a:t>Esta classificação corresponde ao processamento de vários dados sob o comando de apenas uma instrução. Em uma arquitetura SIMD o programa ainda segue uma organização sequencial. Para possibilitar o acesso a múltiplos dados é preciso uma organização de memória em diversos módulos. A unidade de controle é única e existem diversas unidades funcionais. Nesta classe estão os processadores vetoriais e matriciais.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3D68FF-A976-4DAF-AF12-E481157F2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3" t="24300" r="37013" b="61303"/>
          <a:stretch/>
        </p:blipFill>
        <p:spPr>
          <a:xfrm>
            <a:off x="1706863" y="3265698"/>
            <a:ext cx="5730273" cy="35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sultado de imagem para processador x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-93929"/>
            <a:ext cx="4476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processador xe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1" b="8375"/>
          <a:stretch/>
        </p:blipFill>
        <p:spPr bwMode="auto">
          <a:xfrm>
            <a:off x="0" y="1"/>
            <a:ext cx="4458380" cy="364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multiprocessadores simetric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9"/>
          <a:stretch/>
        </p:blipFill>
        <p:spPr bwMode="auto">
          <a:xfrm>
            <a:off x="1763688" y="3806142"/>
            <a:ext cx="5184576" cy="305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F3F76F4-9DD4-4480-B702-344F8D6E6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916304" cy="25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8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D97214-9245-48C4-A836-165A415E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4112"/>
            <a:ext cx="7886700" cy="2848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err="1"/>
              <a:t>Multiple</a:t>
            </a:r>
            <a:r>
              <a:rPr lang="pt-BR" sz="2400" b="1" dirty="0"/>
              <a:t> </a:t>
            </a:r>
            <a:r>
              <a:rPr lang="pt-BR" sz="2400" b="1" dirty="0" err="1"/>
              <a:t>Instruction</a:t>
            </a:r>
            <a:r>
              <a:rPr lang="pt-BR" sz="2400" b="1" dirty="0"/>
              <a:t> Single Data (MISD) </a:t>
            </a:r>
          </a:p>
          <a:p>
            <a:pPr marL="0" indent="0" algn="just">
              <a:buNone/>
            </a:pPr>
            <a:r>
              <a:rPr lang="pt-BR" sz="2400" dirty="0"/>
              <a:t>Neste caso, múltiplas unidades de controle executando instruções distintas operam sobre o mesmo dado. Esta classe, na realidade, não representa nenhum paradigma de programação existente e é impraticável tecnologicamente. </a:t>
            </a:r>
          </a:p>
          <a:p>
            <a:pPr marL="0" indent="0" algn="just">
              <a:buNone/>
            </a:pP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22BAA5-99A5-40A6-95CA-0A6336F86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1" t="20601" r="37013" b="63649"/>
          <a:stretch/>
        </p:blipFill>
        <p:spPr>
          <a:xfrm>
            <a:off x="1115616" y="2635154"/>
            <a:ext cx="663852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46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8591BE-7CEC-4F6B-82EF-1AF8960D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err="1"/>
              <a:t>Multiple</a:t>
            </a:r>
            <a:r>
              <a:rPr lang="pt-BR" sz="2400" b="1" dirty="0"/>
              <a:t> </a:t>
            </a:r>
            <a:r>
              <a:rPr lang="pt-BR" sz="2400" b="1" dirty="0" err="1"/>
              <a:t>Instruction</a:t>
            </a:r>
            <a:r>
              <a:rPr lang="pt-BR" sz="2400" b="1" dirty="0"/>
              <a:t> </a:t>
            </a:r>
            <a:r>
              <a:rPr lang="pt-BR" sz="2400" b="1" dirty="0" err="1"/>
              <a:t>Multiple</a:t>
            </a:r>
            <a:r>
              <a:rPr lang="pt-BR" sz="2400" b="1" dirty="0"/>
              <a:t> Data (MIMD)</a:t>
            </a:r>
          </a:p>
          <a:p>
            <a:pPr marL="0" indent="0" algn="just">
              <a:buNone/>
            </a:pPr>
            <a:r>
              <a:rPr lang="pt-BR" sz="2400" dirty="0"/>
              <a:t>Esta classe é bastante genérica envolvendo o processamento de múltiplos dados por parte de múltiplas instruções. Neste caso, várias unidades de controle comandam suas unidades funcionais, as quais tem acesso a vários módulos de memória. Qualquer grupo de máquinas operando como uma unidade (deve haver um certo grau de interação entre as máquinas) enquadra-se como MIMD. Alguns representantes desta categoria são os servidores multiprocessados (SMP), as redes de estações (CLUSTER) e as arquiteturas massivamente paralelas (BLADE).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34744C-79A9-4382-A95C-45B07C198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52" t="26621" r="35832" b="58400"/>
          <a:stretch/>
        </p:blipFill>
        <p:spPr>
          <a:xfrm>
            <a:off x="1985258" y="3717032"/>
            <a:ext cx="517348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4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B900D6-141A-498B-B997-B59D5F6965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5" t="4840" r="29929" b="65749"/>
          <a:stretch/>
        </p:blipFill>
        <p:spPr>
          <a:xfrm>
            <a:off x="100460" y="620688"/>
            <a:ext cx="894307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83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6556F-3908-4F8E-B13F-CEEB4F6B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Processamento em Nuvem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F1EB92-FC93-4434-9CE4-19168EED9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3728" y="2204864"/>
            <a:ext cx="4824536" cy="3707792"/>
          </a:xfrm>
        </p:spPr>
        <p:txBody>
          <a:bodyPr>
            <a:normAutofit/>
          </a:bodyPr>
          <a:lstStyle/>
          <a:p>
            <a:r>
              <a:rPr lang="pt-BR" sz="2800" dirty="0"/>
              <a:t>Processamento Distribuído</a:t>
            </a:r>
          </a:p>
          <a:p>
            <a:endParaRPr lang="pt-BR" sz="2800" dirty="0"/>
          </a:p>
          <a:p>
            <a:pPr lvl="1"/>
            <a:r>
              <a:rPr lang="pt-BR" sz="2500" dirty="0"/>
              <a:t>Voluntário</a:t>
            </a:r>
          </a:p>
          <a:p>
            <a:pPr lvl="1"/>
            <a:r>
              <a:rPr lang="pt-BR" sz="2500" dirty="0"/>
              <a:t>Retorno Financeiro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Processamento Centralizado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01955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7419-751A-4341-9E21-293B6CE311CE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5122" name="Picture 2" descr="http://pbxl.co.jp/wordpress/wp-content/uploads/2015/05/cloud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7" y="1412776"/>
            <a:ext cx="870096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05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92294A87-8FCA-4C57-955D-16AAD9016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8" y="908720"/>
            <a:ext cx="8034244" cy="51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2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9845-2A30-4EAF-8C61-EEBDA09D3403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6146" name="Picture 2" descr="http://1.bp.blogspot.com/-0b2vblmWIWw/T3Ehul1Z3AI/AAAAAAAAAHU/vIvzmhOHyTc/s1600/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6" y="1122255"/>
            <a:ext cx="8818588" cy="45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61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eletrônico, calculadora&#10;&#10;Descrição gerada automaticamente">
            <a:extLst>
              <a:ext uri="{FF2B5EF4-FFF2-40B4-BE49-F238E27FC236}">
                <a16:creationId xmlns:a16="http://schemas.microsoft.com/office/drawing/2014/main" id="{C7A4FAD4-53F5-4055-BB54-317233910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" y="555713"/>
            <a:ext cx="8823914" cy="57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1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E9845-2A30-4EAF-8C61-EEBDA09D3403}" type="slidenum">
              <a:rPr lang="pt-BR" smtClean="0"/>
              <a:pPr/>
              <a:t>28</a:t>
            </a:fld>
            <a:endParaRPr lang="pt-BR" dirty="0"/>
          </a:p>
        </p:txBody>
      </p:sp>
      <p:pic>
        <p:nvPicPr>
          <p:cNvPr id="7170" name="Picture 2" descr="https://startupi.com.br/wp-content/uploads/2016/04/data-ce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6802"/>
            <a:ext cx="77768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bitcoin miner us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r="12221"/>
          <a:stretch/>
        </p:blipFill>
        <p:spPr bwMode="auto">
          <a:xfrm>
            <a:off x="31459" y="0"/>
            <a:ext cx="3600400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bitcoin miner us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t="-260" r="14897" b="1"/>
          <a:stretch/>
        </p:blipFill>
        <p:spPr bwMode="auto">
          <a:xfrm>
            <a:off x="3471451" y="1484784"/>
            <a:ext cx="5672549" cy="52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Multiprocessadores Simétricos (SMP)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509169"/>
            <a:ext cx="7975798" cy="1944216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2-96 processadores na mesma placa ou sistema;</a:t>
            </a:r>
          </a:p>
          <a:p>
            <a:r>
              <a:rPr lang="pt-BR" sz="2400" dirty="0"/>
              <a:t>Acima de 48 processadores necessidade de registro no Ministério de Defesa (DOD);</a:t>
            </a:r>
          </a:p>
          <a:p>
            <a:r>
              <a:rPr lang="pt-BR" sz="2400" dirty="0"/>
              <a:t>Custo de 8 mil a aproximadamente 50 milhões</a:t>
            </a:r>
          </a:p>
          <a:p>
            <a:r>
              <a:rPr lang="pt-BR" sz="2400" dirty="0"/>
              <a:t>Máquina fortemente acoplada</a:t>
            </a:r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16016" y="3589273"/>
            <a:ext cx="41044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Desvantagens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Escalabilidade Incremental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Custo elevado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Disponibilidade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3589273"/>
            <a:ext cx="43204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Vantagens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Espaço Físico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Manutenção e operação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Compatibilidade de Sistemas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Configuração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Velocidade de comunicação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Consumo de energia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93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m para bitcoin fa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bitcoin far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Resultado de imagem para bitcoin fa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2" name="Picture 8" descr="Resultado de imagem para bitcoin 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723254" cy="31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m para bitcoin 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7" y="3145485"/>
            <a:ext cx="5619753" cy="374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15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BE7268B-1D4E-4080-8224-A96867590856}"/>
              </a:ext>
            </a:extLst>
          </p:cNvPr>
          <p:cNvPicPr/>
          <p:nvPr/>
        </p:nvPicPr>
        <p:blipFill rotWithShape="1">
          <a:blip r:embed="rId2"/>
          <a:srcRect l="29298" t="36242" r="26957" b="25557"/>
          <a:stretch/>
        </p:blipFill>
        <p:spPr bwMode="auto">
          <a:xfrm>
            <a:off x="0" y="12650"/>
            <a:ext cx="5796136" cy="2984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2842CDA-C90F-4376-ABEC-E7A40DA59977}"/>
              </a:ext>
            </a:extLst>
          </p:cNvPr>
          <p:cNvPicPr/>
          <p:nvPr/>
        </p:nvPicPr>
        <p:blipFill rotWithShape="1">
          <a:blip r:embed="rId3"/>
          <a:srcRect l="19520" t="14850" r="20743" b="17382"/>
          <a:stretch/>
        </p:blipFill>
        <p:spPr bwMode="auto">
          <a:xfrm>
            <a:off x="3563888" y="2996952"/>
            <a:ext cx="5580112" cy="388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583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1BEA6-6F61-4E35-B828-C449DDB5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4185"/>
            <a:ext cx="7886700" cy="757251"/>
          </a:xfrm>
        </p:spPr>
        <p:txBody>
          <a:bodyPr/>
          <a:lstStyle/>
          <a:p>
            <a:r>
              <a:rPr lang="pt-BR" b="1" dirty="0"/>
              <a:t>SMP – Arquitetura de Memória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74F53C-B998-4BBD-8C9E-DA0A9A76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37711"/>
            <a:ext cx="8568952" cy="4764187"/>
          </a:xfrm>
        </p:spPr>
        <p:txBody>
          <a:bodyPr>
            <a:normAutofit/>
          </a:bodyPr>
          <a:lstStyle/>
          <a:p>
            <a:r>
              <a:rPr lang="pt-BR" sz="2400" dirty="0"/>
              <a:t>UMA – Acesso Uniforme à Memória</a:t>
            </a:r>
          </a:p>
          <a:p>
            <a:r>
              <a:rPr lang="pt-BR" sz="2400" dirty="0"/>
              <a:t>NUMA – Acesso Não Uniforme à Memória</a:t>
            </a:r>
          </a:p>
          <a:p>
            <a:r>
              <a:rPr lang="pt-BR" sz="2400" dirty="0"/>
              <a:t>CC-NUMA – Acesso Não Uniforme à Memória com Coerência de Cache</a:t>
            </a:r>
          </a:p>
          <a:p>
            <a:endParaRPr lang="pt-BR" sz="2400" dirty="0"/>
          </a:p>
          <a:p>
            <a:pPr marL="0" indent="0">
              <a:buNone/>
            </a:pPr>
            <a:r>
              <a:rPr lang="pt-BR" sz="2800" dirty="0"/>
              <a:t>Gerenciamento e controle de escalonamento feito pela memória RAM.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52E98D3-2B7E-4AF3-8F54-CEC3997880F3}"/>
              </a:ext>
            </a:extLst>
          </p:cNvPr>
          <p:cNvGrpSpPr/>
          <p:nvPr/>
        </p:nvGrpSpPr>
        <p:grpSpPr>
          <a:xfrm>
            <a:off x="556114" y="4029816"/>
            <a:ext cx="3600400" cy="2055762"/>
            <a:chOff x="1219200" y="1470991"/>
            <a:chExt cx="6308035" cy="3061252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F0558F7-0EC6-4F03-A727-9BA5E6376700}"/>
                </a:ext>
              </a:extLst>
            </p:cNvPr>
            <p:cNvSpPr/>
            <p:nvPr/>
          </p:nvSpPr>
          <p:spPr>
            <a:xfrm>
              <a:off x="1219200" y="1470991"/>
              <a:ext cx="6308035" cy="30612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4E9B435-1ED2-48D6-AABA-2768BA5C64E0}"/>
                </a:ext>
              </a:extLst>
            </p:cNvPr>
            <p:cNvSpPr/>
            <p:nvPr/>
          </p:nvSpPr>
          <p:spPr>
            <a:xfrm>
              <a:off x="3140764" y="2680346"/>
              <a:ext cx="781878" cy="583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CPU1</a:t>
              </a:r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56DCAA2-2E15-4162-9B57-A27AE3B2D901}"/>
                </a:ext>
              </a:extLst>
            </p:cNvPr>
            <p:cNvSpPr/>
            <p:nvPr/>
          </p:nvSpPr>
          <p:spPr>
            <a:xfrm>
              <a:off x="3140764" y="1817457"/>
              <a:ext cx="781878" cy="583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CPU2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6A4D162-E2E7-4518-9D13-8374E1996583}"/>
                </a:ext>
              </a:extLst>
            </p:cNvPr>
            <p:cNvSpPr/>
            <p:nvPr/>
          </p:nvSpPr>
          <p:spPr>
            <a:xfrm>
              <a:off x="4624218" y="2680346"/>
              <a:ext cx="781878" cy="583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CPU3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76CFEAE0-0E3E-4EEF-95B7-84160F29D4FF}"/>
                </a:ext>
              </a:extLst>
            </p:cNvPr>
            <p:cNvSpPr/>
            <p:nvPr/>
          </p:nvSpPr>
          <p:spPr>
            <a:xfrm>
              <a:off x="4624218" y="1784121"/>
              <a:ext cx="781878" cy="583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CPU4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53C81E58-397A-4EBD-9763-AB0CA96EFDD4}"/>
                </a:ext>
              </a:extLst>
            </p:cNvPr>
            <p:cNvSpPr/>
            <p:nvPr/>
          </p:nvSpPr>
          <p:spPr>
            <a:xfrm>
              <a:off x="2733128" y="3525415"/>
              <a:ext cx="3011554" cy="58309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RAM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2737F64-34C4-4FF6-87A2-09F50BB8A88F}"/>
              </a:ext>
            </a:extLst>
          </p:cNvPr>
          <p:cNvSpPr txBox="1"/>
          <p:nvPr/>
        </p:nvSpPr>
        <p:spPr>
          <a:xfrm>
            <a:off x="1792547" y="6291608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UMA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C8BB3E5D-ADD4-469F-8DF7-4F49DE8F6816}"/>
              </a:ext>
            </a:extLst>
          </p:cNvPr>
          <p:cNvGrpSpPr/>
          <p:nvPr/>
        </p:nvGrpSpPr>
        <p:grpSpPr>
          <a:xfrm>
            <a:off x="4609250" y="3910552"/>
            <a:ext cx="3844490" cy="2294290"/>
            <a:chOff x="1219200" y="1470991"/>
            <a:chExt cx="6308035" cy="3048000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CA45E9EB-2F0D-43D7-97B7-0BDE0C922726}"/>
                </a:ext>
              </a:extLst>
            </p:cNvPr>
            <p:cNvSpPr/>
            <p:nvPr/>
          </p:nvSpPr>
          <p:spPr>
            <a:xfrm>
              <a:off x="1219200" y="1470991"/>
              <a:ext cx="6308035" cy="30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20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0A1486F4-F647-4C1A-80D4-7EB45CB6E78A}"/>
                </a:ext>
              </a:extLst>
            </p:cNvPr>
            <p:cNvSpPr/>
            <p:nvPr/>
          </p:nvSpPr>
          <p:spPr>
            <a:xfrm>
              <a:off x="1524000" y="2011978"/>
              <a:ext cx="781878" cy="580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CPU1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DCED16CA-93F0-4330-9708-059B5846E172}"/>
                </a:ext>
              </a:extLst>
            </p:cNvPr>
            <p:cNvSpPr/>
            <p:nvPr/>
          </p:nvSpPr>
          <p:spPr>
            <a:xfrm>
              <a:off x="3140764" y="2011978"/>
              <a:ext cx="781878" cy="580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CPU2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0B2087A-A80A-4D59-B500-6F7D9BC5545A}"/>
                </a:ext>
              </a:extLst>
            </p:cNvPr>
            <p:cNvSpPr/>
            <p:nvPr/>
          </p:nvSpPr>
          <p:spPr>
            <a:xfrm>
              <a:off x="4757528" y="2011978"/>
              <a:ext cx="781878" cy="580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CPU3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8171C4DE-3CBF-4203-8672-75730E3623DA}"/>
                </a:ext>
              </a:extLst>
            </p:cNvPr>
            <p:cNvSpPr/>
            <p:nvPr/>
          </p:nvSpPr>
          <p:spPr>
            <a:xfrm>
              <a:off x="6374292" y="2011978"/>
              <a:ext cx="781878" cy="5805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/>
                <a:t>CPU4</a:t>
              </a: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00395DE5-7831-46CD-B672-050D80D34C48}"/>
                </a:ext>
              </a:extLst>
            </p:cNvPr>
            <p:cNvSpPr/>
            <p:nvPr/>
          </p:nvSpPr>
          <p:spPr>
            <a:xfrm>
              <a:off x="1335156" y="3004886"/>
              <a:ext cx="1129748" cy="58057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RAM</a:t>
              </a:r>
            </a:p>
          </p:txBody>
        </p:sp>
      </p:grpSp>
      <p:sp>
        <p:nvSpPr>
          <p:cNvPr id="19" name="Retângulo 18">
            <a:extLst>
              <a:ext uri="{FF2B5EF4-FFF2-40B4-BE49-F238E27FC236}">
                <a16:creationId xmlns:a16="http://schemas.microsoft.com/office/drawing/2014/main" id="{89B67DE7-7BAE-41ED-B8D8-44B568672CB4}"/>
              </a:ext>
            </a:extLst>
          </p:cNvPr>
          <p:cNvSpPr/>
          <p:nvPr/>
        </p:nvSpPr>
        <p:spPr>
          <a:xfrm>
            <a:off x="5706866" y="5065145"/>
            <a:ext cx="669722" cy="437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RAM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A67D0EFF-3CD2-4BC7-8121-4191BA5D119C}"/>
              </a:ext>
            </a:extLst>
          </p:cNvPr>
          <p:cNvSpPr/>
          <p:nvPr/>
        </p:nvSpPr>
        <p:spPr>
          <a:xfrm>
            <a:off x="6663315" y="5057697"/>
            <a:ext cx="669722" cy="437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RAM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FCBB7EE-50F7-4B3F-9255-8940527FA0B6}"/>
              </a:ext>
            </a:extLst>
          </p:cNvPr>
          <p:cNvSpPr/>
          <p:nvPr/>
        </p:nvSpPr>
        <p:spPr>
          <a:xfrm>
            <a:off x="7623724" y="5057697"/>
            <a:ext cx="669722" cy="437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RAM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AE037F6-9249-44A0-969D-4956244EB202}"/>
              </a:ext>
            </a:extLst>
          </p:cNvPr>
          <p:cNvSpPr txBox="1"/>
          <p:nvPr/>
        </p:nvSpPr>
        <p:spPr>
          <a:xfrm>
            <a:off x="6129252" y="6291608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NUMA</a:t>
            </a:r>
          </a:p>
        </p:txBody>
      </p:sp>
    </p:spTree>
    <p:extLst>
      <p:ext uri="{BB962C8B-B14F-4D97-AF65-F5344CB8AC3E}">
        <p14:creationId xmlns:p14="http://schemas.microsoft.com/office/powerpoint/2010/main" val="44325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clu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" y="77134"/>
            <a:ext cx="4519416" cy="338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ço Reservado para Conteúdo 4" descr="Uma imagem contendo no interior, bagunçado, pequeno, quarto&#10;&#10;Descrição gerada automaticamente">
            <a:extLst>
              <a:ext uri="{FF2B5EF4-FFF2-40B4-BE49-F238E27FC236}">
                <a16:creationId xmlns:a16="http://schemas.microsoft.com/office/drawing/2014/main" id="{32F9BB23-859D-461F-9491-B26A45E43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69" y="3493718"/>
            <a:ext cx="5726751" cy="3216879"/>
          </a:xfrm>
        </p:spPr>
      </p:pic>
      <p:pic>
        <p:nvPicPr>
          <p:cNvPr id="5124" name="Picture 4" descr="Resultado de imagem para clu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56" y="77134"/>
            <a:ext cx="4555444" cy="341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1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Cluster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577" y="1556792"/>
            <a:ext cx="8556894" cy="1396751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/>
              <a:t>Máquinas em Rede com comportamento de uma única máquina;</a:t>
            </a:r>
          </a:p>
          <a:p>
            <a:r>
              <a:rPr lang="pt-BR" sz="2400" dirty="0"/>
              <a:t>Os nós são escravos e processam o que a máquina primária (principal) distribui;</a:t>
            </a:r>
          </a:p>
          <a:p>
            <a:r>
              <a:rPr lang="pt-BR" sz="2400" dirty="0"/>
              <a:t>Sistema Fracamente Acoplado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528" y="3284984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Vantagens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Escalabilidade Absoluta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Escalabilidade Incremental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Custo-benefício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Disponibilidade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Flexibilidade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0" y="3284984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Desvantagens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Espaço Físico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Consumo de Energia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Manutenção e operação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Compatibilidade de Sistemas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Configuração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744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B3F55-CA2B-4C80-870C-A77C5DA2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2584"/>
            <a:ext cx="7886700" cy="916905"/>
          </a:xfrm>
        </p:spPr>
        <p:txBody>
          <a:bodyPr>
            <a:normAutofit/>
          </a:bodyPr>
          <a:lstStyle/>
          <a:p>
            <a:r>
              <a:rPr lang="pt-BR" sz="3600" b="1" dirty="0"/>
              <a:t>Cluster – Arquitetura de Memória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760AD9-B0F4-46E0-B5B4-E795C1EE7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16" t="15327" r="53542" b="71717"/>
          <a:stretch/>
        </p:blipFill>
        <p:spPr>
          <a:xfrm>
            <a:off x="5020884" y="2890999"/>
            <a:ext cx="4123116" cy="374441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08E4206-F2F5-4659-B017-1B06AF8E143A}"/>
              </a:ext>
            </a:extLst>
          </p:cNvPr>
          <p:cNvSpPr txBox="1"/>
          <p:nvPr/>
        </p:nvSpPr>
        <p:spPr>
          <a:xfrm>
            <a:off x="179512" y="1139489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Memória compartilhada – HPC (High Performance </a:t>
            </a:r>
            <a:r>
              <a:rPr lang="pt-BR" sz="3200" dirty="0" err="1"/>
              <a:t>Computing</a:t>
            </a:r>
            <a:r>
              <a:rPr lang="pt-BR" sz="32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Memória distribuída – HA (High </a:t>
            </a:r>
            <a:r>
              <a:rPr lang="pt-BR" sz="3200" dirty="0" err="1"/>
              <a:t>Availability</a:t>
            </a:r>
            <a:r>
              <a:rPr lang="pt-BR" sz="3200" dirty="0"/>
              <a:t>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FBF6EA-5622-429C-839C-39C9015131E0}"/>
              </a:ext>
            </a:extLst>
          </p:cNvPr>
          <p:cNvSpPr txBox="1"/>
          <p:nvPr/>
        </p:nvSpPr>
        <p:spPr>
          <a:xfrm>
            <a:off x="467544" y="4139130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Arquitetura COMA – Cache </a:t>
            </a:r>
            <a:r>
              <a:rPr lang="pt-BR" sz="2400" dirty="0" err="1"/>
              <a:t>Only</a:t>
            </a:r>
            <a:r>
              <a:rPr lang="pt-BR" sz="2400" dirty="0"/>
              <a:t> </a:t>
            </a:r>
            <a:r>
              <a:rPr lang="pt-BR" sz="2400" dirty="0" err="1"/>
              <a:t>Memory</a:t>
            </a:r>
            <a:r>
              <a:rPr lang="pt-BR" sz="2400" dirty="0"/>
              <a:t> Access</a:t>
            </a:r>
          </a:p>
          <a:p>
            <a:endParaRPr lang="pt-BR" sz="2400" dirty="0"/>
          </a:p>
          <a:p>
            <a:r>
              <a:rPr lang="pt-BR" sz="2400" dirty="0"/>
              <a:t>Protocolo MESI</a:t>
            </a:r>
          </a:p>
          <a:p>
            <a:r>
              <a:rPr lang="pt-BR" sz="2400" dirty="0" err="1"/>
              <a:t>Hadoop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23CCCB8-E61C-45F2-A98A-02261C360E15}"/>
              </a:ext>
            </a:extLst>
          </p:cNvPr>
          <p:cNvSpPr txBox="1"/>
          <p:nvPr/>
        </p:nvSpPr>
        <p:spPr>
          <a:xfrm>
            <a:off x="5364088" y="31409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661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8574DF3C-CA27-48A0-9DFF-CC92FC46F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8802"/>
            <a:ext cx="6912768" cy="6440396"/>
          </a:xfrm>
        </p:spPr>
      </p:pic>
    </p:spTree>
    <p:extLst>
      <p:ext uri="{BB962C8B-B14F-4D97-AF65-F5344CB8AC3E}">
        <p14:creationId xmlns:p14="http://schemas.microsoft.com/office/powerpoint/2010/main" val="319588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A6A120D-B928-443B-8AE4-8293250D3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4788"/>
            <a:ext cx="619125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56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32254</TotalTime>
  <Words>652</Words>
  <Application>Microsoft Office PowerPoint</Application>
  <PresentationFormat>Apresentação na tela (4:3)</PresentationFormat>
  <Paragraphs>95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ibm-plex-sans</vt:lpstr>
      <vt:lpstr>Tema do Office</vt:lpstr>
      <vt:lpstr>Arquiteturas Paralelas</vt:lpstr>
      <vt:lpstr>Apresentação do PowerPoint</vt:lpstr>
      <vt:lpstr>Multiprocessadores Simétricos (SMP)</vt:lpstr>
      <vt:lpstr>SMP – Arquitetura de Memória</vt:lpstr>
      <vt:lpstr>Apresentação do PowerPoint</vt:lpstr>
      <vt:lpstr>Cluster</vt:lpstr>
      <vt:lpstr>Cluster – Arquitetura de Memória</vt:lpstr>
      <vt:lpstr>Apresentação do PowerPoint</vt:lpstr>
      <vt:lpstr>Apresentação do PowerPoint</vt:lpstr>
      <vt:lpstr>Apresentação do PowerPoint</vt:lpstr>
      <vt:lpstr>Apresentação do PowerPoint</vt:lpstr>
      <vt:lpstr>IBM DS8950F Model 996</vt:lpstr>
      <vt:lpstr>Servidores Blade</vt:lpstr>
      <vt:lpstr>Apresentação do PowerPoint</vt:lpstr>
      <vt:lpstr>Apresentação do PowerPoint</vt:lpstr>
      <vt:lpstr>Apresentação do PowerPoint</vt:lpstr>
      <vt:lpstr>Taxonomia de Flynn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Processamento em Nuvem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de Computadores</dc:title>
  <dc:creator>Rodrigo Amorim</dc:creator>
  <cp:lastModifiedBy>rodrigo carvalho</cp:lastModifiedBy>
  <cp:revision>154</cp:revision>
  <dcterms:created xsi:type="dcterms:W3CDTF">2016-09-19T14:17:45Z</dcterms:created>
  <dcterms:modified xsi:type="dcterms:W3CDTF">2023-09-22T22:14:36Z</dcterms:modified>
</cp:coreProperties>
</file>