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422" r:id="rId4"/>
    <p:sldId id="309" r:id="rId5"/>
    <p:sldId id="310" r:id="rId6"/>
    <p:sldId id="416" r:id="rId7"/>
    <p:sldId id="419" r:id="rId8"/>
    <p:sldId id="260" r:id="rId9"/>
    <p:sldId id="421" r:id="rId10"/>
    <p:sldId id="262" r:id="rId11"/>
    <p:sldId id="257" r:id="rId12"/>
    <p:sldId id="427" r:id="rId13"/>
    <p:sldId id="425" r:id="rId14"/>
    <p:sldId id="258" r:id="rId15"/>
    <p:sldId id="420" r:id="rId16"/>
    <p:sldId id="423" r:id="rId17"/>
    <p:sldId id="424" r:id="rId18"/>
    <p:sldId id="42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>
        <p:scale>
          <a:sx n="90" d="100"/>
          <a:sy n="90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DB0AD-C6A1-43B6-8248-5F7DE9C75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AF750-34C0-4D93-8B02-4A979EB25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6F652-7648-4A65-A945-9D92355B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B5C3E-B7F4-4692-B26A-82A19121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ECE45-B7F6-443A-8852-EC89054B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7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C32A3-B502-4089-BA80-FB19089A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EF2852-F781-402C-A6A8-AAADEEBF7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A2930E-5CDA-4E21-8D6C-5BE57235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28DF5A-EE12-4F00-ACF5-65FD0B58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6AF1A3-AD7D-4139-A35A-00D5E259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70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E2CABF-AEEA-4787-BB4F-3558E2E68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869510-0425-47DE-9DCA-6C29CBDD8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5532F-D051-4DF7-A934-8932B315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5B1400-CF95-4AA5-8998-F663455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0C94BA-ECF2-4572-B991-D49ABEC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4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6EDE4-E7AD-4465-9A1E-4BBE5567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F96F0-7298-4357-882F-DB9EDFA8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1DA59-00E3-4C23-B321-05FFFA33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76FFE-8F42-40F9-A844-60D16485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6482BD-83DB-4DAF-9354-10A41DDB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68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78B76-60CA-4C67-89DB-FA352CB2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7323D-E41E-4AFA-85D4-AB3076B52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BAD593-3088-4DFB-B9DB-11253D95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1AA5F6-8B53-4E40-A5A0-D4A751A8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DEFA23-64CA-4807-8D76-44053360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2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3F8D3-D90C-473C-BC3E-3D704BD3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2F5E76-D2AA-4720-8078-4340D98F9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13A85D-0E80-44B8-961C-85855D31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3F6529-A4B4-428E-831E-9B7A0031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A21181-93B6-4796-9187-287D096B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6CC820-4C26-4909-8F5D-8F35ECA6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3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C215-2665-4F90-9461-4A4432B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38DD9-E723-4BFB-B1CD-5A18772A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FE1E92-BCA2-4640-ABD2-00FED727C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F818F4-3490-41B4-9C7F-7007E5DDE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18C99C-EBD0-41E8-BD35-F0D1D7664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A17153-D3F7-44A6-9D8A-20C90E99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14E55C-B6B3-4F04-BB58-955A2959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229D32-ECA4-420D-8347-5AA6E3FC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ECAC-2AD8-4966-822D-327693E9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2B6482-6E9F-4151-B08D-48C39E84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19CE3C-5100-44F7-9E40-D0495385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BE2B30-F799-4A45-AABB-8C3D5F21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0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CEF8AC-3481-43DF-9190-C2E273AF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53F64F-0B5B-4E50-BCA5-79C6042D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9AE410-8848-43C6-8E39-A9EE0B68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E30C3-A91B-4D36-A7D6-4A8E468E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EA91C-BB61-481C-9B10-74CB8780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699F73-9AD7-433D-AE78-09B7D2D76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33AFD-6430-4B4B-82A8-ABBE4509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44EF4F-4CBA-44FD-A974-41CB5559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1A6A7E-93C2-4E2C-8E0B-CF774BDA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60FB-3AD8-4E80-8FB0-E7501C9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F03CD5-AAD5-4BF7-844B-B95D38951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733A9C-48EB-4486-B6EB-1BBE3DD42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C9767F-D5A2-4F88-A0F1-7AB21C0B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6D8E4F-9654-4B89-87AF-4716AF86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B65FFB-1307-45B9-91E2-8E672908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3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5E6075-1734-4C83-B8A6-1A577AE2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151FE6-C5CA-4B0F-9A4D-9CADC09A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1F8E5B-03D7-453C-BECB-EA70DDCC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BC7D-C847-4005-B8A8-C9009618E3E9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31FBC5-EAD1-4CD8-9490-E57796172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9779A1-8EAF-4391-9F87-D2DEDC6D2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9E43-0F04-4568-A035-51234096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8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055D6-BE72-4597-B4E3-B39B95D5E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Processador</a:t>
            </a:r>
          </a:p>
        </p:txBody>
      </p:sp>
    </p:spTree>
    <p:extLst>
      <p:ext uri="{BB962C8B-B14F-4D97-AF65-F5344CB8AC3E}">
        <p14:creationId xmlns:p14="http://schemas.microsoft.com/office/powerpoint/2010/main" val="427832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cp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60" y="3585138"/>
            <a:ext cx="4918237" cy="32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2129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c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56" y="44533"/>
            <a:ext cx="6297413" cy="35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6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3540525-9E99-4323-8E00-60CE3B000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88725"/>
              </p:ext>
            </p:extLst>
          </p:nvPr>
        </p:nvGraphicFramePr>
        <p:xfrm>
          <a:off x="159024" y="459606"/>
          <a:ext cx="11873950" cy="321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987">
                  <a:extLst>
                    <a:ext uri="{9D8B030D-6E8A-4147-A177-3AD203B41FA5}">
                      <a16:colId xmlns:a16="http://schemas.microsoft.com/office/drawing/2014/main" val="1779327751"/>
                    </a:ext>
                  </a:extLst>
                </a:gridCol>
                <a:gridCol w="1479884">
                  <a:extLst>
                    <a:ext uri="{9D8B030D-6E8A-4147-A177-3AD203B41FA5}">
                      <a16:colId xmlns:a16="http://schemas.microsoft.com/office/drawing/2014/main" val="1487857624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3869760610"/>
                    </a:ext>
                  </a:extLst>
                </a:gridCol>
                <a:gridCol w="2237874">
                  <a:extLst>
                    <a:ext uri="{9D8B030D-6E8A-4147-A177-3AD203B41FA5}">
                      <a16:colId xmlns:a16="http://schemas.microsoft.com/office/drawing/2014/main" val="3318517590"/>
                    </a:ext>
                  </a:extLst>
                </a:gridCol>
                <a:gridCol w="1961147">
                  <a:extLst>
                    <a:ext uri="{9D8B030D-6E8A-4147-A177-3AD203B41FA5}">
                      <a16:colId xmlns:a16="http://schemas.microsoft.com/office/drawing/2014/main" val="2564567926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3258226597"/>
                    </a:ext>
                  </a:extLst>
                </a:gridCol>
                <a:gridCol w="1072206">
                  <a:extLst>
                    <a:ext uri="{9D8B030D-6E8A-4147-A177-3AD203B41FA5}">
                      <a16:colId xmlns:a16="http://schemas.microsoft.com/office/drawing/2014/main" val="328762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Modelo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Frequência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Número de Transistores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Dimensões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Poder de Processamento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Tensão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8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Pentium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1999 –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550 MHz – 1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 M – 100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230 </a:t>
                      </a:r>
                      <a:r>
                        <a:rPr lang="pt-BR" sz="1800" dirty="0" err="1"/>
                        <a:t>nm</a:t>
                      </a:r>
                      <a:r>
                        <a:rPr lang="pt-BR" sz="1800" dirty="0"/>
                        <a:t> – 130 </a:t>
                      </a:r>
                      <a:r>
                        <a:rPr lang="pt-BR" sz="1800" dirty="0" err="1"/>
                        <a:t>nm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 GOPS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1,8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7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Pentium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2002 –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 GHz – 3,6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100 M – 280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130 </a:t>
                      </a:r>
                      <a:r>
                        <a:rPr lang="pt-BR" sz="1800" dirty="0" err="1"/>
                        <a:t>nm</a:t>
                      </a:r>
                      <a:r>
                        <a:rPr lang="pt-BR" sz="1800" dirty="0"/>
                        <a:t> – 90 </a:t>
                      </a:r>
                      <a:r>
                        <a:rPr lang="pt-BR" sz="1800" dirty="0" err="1"/>
                        <a:t>nm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9 GOPS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5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Core 2 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2007 - 2012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 GHz – 3,3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600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65 </a:t>
                      </a:r>
                      <a:r>
                        <a:rPr lang="pt-BR" sz="1800" dirty="0" err="1"/>
                        <a:t>nm</a:t>
                      </a:r>
                      <a:r>
                        <a:rPr lang="pt-BR" sz="1800" dirty="0"/>
                        <a:t> – 32 </a:t>
                      </a:r>
                      <a:r>
                        <a:rPr lang="pt-BR" sz="1800" dirty="0" err="1"/>
                        <a:t>nm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23 GOPS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9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Atuais</a:t>
                      </a:r>
                    </a:p>
                    <a:p>
                      <a:pPr algn="ctr"/>
                      <a:r>
                        <a:rPr lang="pt-BR" sz="1800" dirty="0"/>
                        <a:t>   i3</a:t>
                      </a:r>
                    </a:p>
                    <a:p>
                      <a:pPr algn="ctr"/>
                      <a:r>
                        <a:rPr lang="pt-BR" sz="1800" dirty="0"/>
                        <a:t>   i5</a:t>
                      </a:r>
                    </a:p>
                    <a:p>
                      <a:pPr algn="ctr"/>
                      <a:r>
                        <a:rPr lang="pt-BR" sz="1800" dirty="0"/>
                        <a:t>   i7</a:t>
                      </a:r>
                    </a:p>
                    <a:p>
                      <a:pPr algn="ctr"/>
                      <a:r>
                        <a:rPr lang="pt-BR" sz="1800" dirty="0"/>
                        <a:t>   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2010 –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1,6 GHz – 5,0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1,5 Bilhões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28 </a:t>
                      </a:r>
                      <a:r>
                        <a:rPr lang="pt-BR" sz="1800" dirty="0" err="1"/>
                        <a:t>nm</a:t>
                      </a:r>
                      <a:r>
                        <a:rPr lang="pt-BR" sz="1800" dirty="0"/>
                        <a:t> – 5 </a:t>
                      </a:r>
                      <a:r>
                        <a:rPr lang="pt-BR" sz="1800" dirty="0" err="1"/>
                        <a:t>nm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i3 – 50 GOPS</a:t>
                      </a:r>
                    </a:p>
                    <a:p>
                      <a:pPr algn="ctr"/>
                      <a:r>
                        <a:rPr lang="pt-BR" sz="1800" dirty="0"/>
                        <a:t>i5 – 80 GOPS</a:t>
                      </a:r>
                    </a:p>
                    <a:p>
                      <a:pPr algn="ctr"/>
                      <a:r>
                        <a:rPr lang="pt-BR" sz="1800" dirty="0"/>
                        <a:t>i7 – 120 GOPS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0,81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8404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E2B77CF-8898-426B-8F41-8C0AB676C977}"/>
              </a:ext>
            </a:extLst>
          </p:cNvPr>
          <p:cNvSpPr txBox="1"/>
          <p:nvPr/>
        </p:nvSpPr>
        <p:spPr>
          <a:xfrm>
            <a:off x="186095" y="3691938"/>
            <a:ext cx="6491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Fio de cabelo – 70 – 100.10^-6m</a:t>
            </a:r>
          </a:p>
          <a:p>
            <a:r>
              <a:rPr lang="pt-BR" dirty="0"/>
              <a:t>100 </a:t>
            </a:r>
            <a:r>
              <a:rPr lang="pt-BR" dirty="0" err="1"/>
              <a:t>nm</a:t>
            </a:r>
            <a:r>
              <a:rPr lang="pt-BR" dirty="0"/>
              <a:t> – 100.10^-9m</a:t>
            </a:r>
          </a:p>
          <a:p>
            <a:endParaRPr lang="pt-BR" dirty="0"/>
          </a:p>
          <a:p>
            <a:r>
              <a:rPr lang="pt-BR" dirty="0"/>
              <a:t>7nm – 7.10^-9m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GIPS – Bilhões de instruções por segundo</a:t>
            </a:r>
          </a:p>
          <a:p>
            <a:r>
              <a:rPr lang="pt-BR" dirty="0"/>
              <a:t>GFLOPS – Bilhões de operações de ponto flutuante por segundo</a:t>
            </a:r>
          </a:p>
          <a:p>
            <a:r>
              <a:rPr lang="pt-BR" dirty="0"/>
              <a:t>GOPS – Bilhões de operações por segundo (GIPS+GFLOPS)/2</a:t>
            </a:r>
          </a:p>
        </p:txBody>
      </p:sp>
      <p:pic>
        <p:nvPicPr>
          <p:cNvPr id="11266" name="Picture 2" descr="imagem">
            <a:extLst>
              <a:ext uri="{FF2B5EF4-FFF2-40B4-BE49-F238E27FC236}">
                <a16:creationId xmlns:a16="http://schemas.microsoft.com/office/drawing/2014/main" id="{E1B711D9-C9F6-4625-B856-01F59762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82" y="3675246"/>
            <a:ext cx="2839453" cy="21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m">
            <a:extLst>
              <a:ext uri="{FF2B5EF4-FFF2-40B4-BE49-F238E27FC236}">
                <a16:creationId xmlns:a16="http://schemas.microsoft.com/office/drawing/2014/main" id="{5CE8FF5E-9BC5-485A-B99B-E9896927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35" y="3691938"/>
            <a:ext cx="2575676" cy="20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C9CFB-7017-49FF-98A8-0D515DD3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046" y="622282"/>
            <a:ext cx="6009168" cy="3837800"/>
          </a:xfrm>
        </p:spPr>
        <p:txBody>
          <a:bodyPr>
            <a:noAutofit/>
          </a:bodyPr>
          <a:lstStyle/>
          <a:p>
            <a:pPr algn="l"/>
            <a:r>
              <a:rPr lang="pt-BR" sz="1600" b="1" i="0" dirty="0">
                <a:effectLst/>
                <a:latin typeface="Segoe UI" panose="020B0502040204020203" pitchFamily="34" charset="0"/>
              </a:rPr>
              <a:t>Características:</a:t>
            </a:r>
            <a:br>
              <a:rPr lang="pt-BR" sz="1600" b="0" i="0" dirty="0">
                <a:effectLst/>
                <a:latin typeface="Segoe UI" panose="020B0502040204020203" pitchFamily="34" charset="0"/>
              </a:rPr>
            </a:br>
            <a:r>
              <a:rPr lang="pt-BR" sz="1600" b="0" i="0" dirty="0">
                <a:effectLst/>
                <a:latin typeface="Segoe UI" panose="020B0502040204020203" pitchFamily="34" charset="0"/>
              </a:rPr>
              <a:t>- Marca: Intel</a:t>
            </a:r>
            <a:br>
              <a:rPr lang="pt-BR" sz="1600" b="0" i="0" dirty="0">
                <a:effectLst/>
                <a:latin typeface="Segoe UI" panose="020B0502040204020203" pitchFamily="34" charset="0"/>
              </a:rPr>
            </a:br>
            <a:r>
              <a:rPr lang="pt-BR" sz="1600" b="0" i="0" dirty="0">
                <a:effectLst/>
                <a:latin typeface="Segoe UI" panose="020B0502040204020203" pitchFamily="34" charset="0"/>
              </a:rPr>
              <a:t>- Modelo: BX80684I99900K</a:t>
            </a:r>
          </a:p>
          <a:p>
            <a:pPr algn="l"/>
            <a:br>
              <a:rPr lang="pt-BR" sz="1600" b="0" i="0" dirty="0">
                <a:effectLst/>
                <a:latin typeface="Segoe UI" panose="020B0502040204020203" pitchFamily="34" charset="0"/>
              </a:rPr>
            </a:br>
            <a:r>
              <a:rPr lang="pt-BR" sz="1600" b="1" i="0" dirty="0">
                <a:effectLst/>
                <a:latin typeface="Segoe UI" panose="020B0502040204020203" pitchFamily="34" charset="0"/>
              </a:rPr>
              <a:t>Especificações:</a:t>
            </a:r>
            <a:endParaRPr lang="pt-BR" sz="1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Número do processador: i9-9900K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Litografia: 14 </a:t>
            </a:r>
            <a:r>
              <a:rPr lang="pt-BR" sz="1600" b="0" i="0" dirty="0" err="1">
                <a:effectLst/>
                <a:latin typeface="Segoe UI" panose="020B0502040204020203" pitchFamily="34" charset="0"/>
              </a:rPr>
              <a:t>nm</a:t>
            </a:r>
            <a:endParaRPr lang="pt-BR" sz="16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Soquetes suportados: FCLGA1151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Configuração Máxima da CPU: 1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Especificação de solução térmica: PCG 2015D (130W)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Junção: 100°C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Nº de núcleos: 8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Nº de Threads: 16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Frequência base do processador: 3.60 GHz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Frequência Máxima Turbo: 5.00 GHz</a:t>
            </a:r>
          </a:p>
          <a:p>
            <a:pPr algn="l"/>
            <a:r>
              <a:rPr lang="pt-BR" sz="1600" b="0" i="0" dirty="0">
                <a:effectLst/>
                <a:latin typeface="Segoe UI" panose="020B0502040204020203" pitchFamily="34" charset="0"/>
              </a:rPr>
              <a:t>- Cache: 16 MB do </a:t>
            </a:r>
            <a:r>
              <a:rPr lang="pt-BR" sz="1600" b="0" i="0" dirty="0" err="1">
                <a:effectLst/>
                <a:latin typeface="Segoe UI" panose="020B0502040204020203" pitchFamily="34" charset="0"/>
              </a:rPr>
              <a:t>SmartCache</a:t>
            </a:r>
            <a:endParaRPr lang="pt-BR" sz="1600" b="0" i="0" dirty="0">
              <a:effectLst/>
              <a:latin typeface="Segoe UI" panose="020B0502040204020203" pitchFamily="34" charset="0"/>
            </a:endParaRPr>
          </a:p>
          <a:p>
            <a:pPr algn="l"/>
            <a:endParaRPr lang="pt-BR" sz="1600" b="0" i="0" dirty="0">
              <a:effectLst/>
              <a:latin typeface="Segoe UI" panose="020B0502040204020203" pitchFamily="34" charset="0"/>
            </a:endParaRPr>
          </a:p>
          <a:p>
            <a:endParaRPr lang="pt-BR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F432C0-3F3D-4F71-A94E-1C59B843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219047" cy="58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C57FAF-02E0-4B46-B197-948A87B6754E}"/>
              </a:ext>
            </a:extLst>
          </p:cNvPr>
          <p:cNvSpPr txBox="1"/>
          <p:nvPr/>
        </p:nvSpPr>
        <p:spPr>
          <a:xfrm>
            <a:off x="4379495" y="6292516"/>
            <a:ext cx="51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By</a:t>
            </a:r>
            <a:r>
              <a:rPr lang="pt-BR" dirty="0"/>
              <a:t> Igor e Fabio H</a:t>
            </a:r>
          </a:p>
        </p:txBody>
      </p:sp>
    </p:spTree>
    <p:extLst>
      <p:ext uri="{BB962C8B-B14F-4D97-AF65-F5344CB8AC3E}">
        <p14:creationId xmlns:p14="http://schemas.microsoft.com/office/powerpoint/2010/main" val="247312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F836F-A26C-401E-8AB6-C205B357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485E1-8C4C-4692-9760-CDCC5FEF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 descr="imagem">
            <a:extLst>
              <a:ext uri="{FF2B5EF4-FFF2-40B4-BE49-F238E27FC236}">
                <a16:creationId xmlns:a16="http://schemas.microsoft.com/office/drawing/2014/main" id="{DC7AA0F9-38E9-4239-BB68-68B1B67C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" y="0"/>
            <a:ext cx="5525427" cy="41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m">
            <a:extLst>
              <a:ext uri="{FF2B5EF4-FFF2-40B4-BE49-F238E27FC236}">
                <a16:creationId xmlns:a16="http://schemas.microsoft.com/office/drawing/2014/main" id="{EBF8F082-9ACE-4A2C-ADD8-322A5CE9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2" y="33327"/>
            <a:ext cx="6632378" cy="55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m">
            <a:extLst>
              <a:ext uri="{FF2B5EF4-FFF2-40B4-BE49-F238E27FC236}">
                <a16:creationId xmlns:a16="http://schemas.microsoft.com/office/drawing/2014/main" id="{0B38D846-D1EC-4227-BF9C-A0C47F59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7" y="3667951"/>
            <a:ext cx="3528367" cy="29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846D97-0710-4102-98B1-ED0B1649DBDE}"/>
              </a:ext>
            </a:extLst>
          </p:cNvPr>
          <p:cNvSpPr txBox="1"/>
          <p:nvPr/>
        </p:nvSpPr>
        <p:spPr>
          <a:xfrm>
            <a:off x="4379495" y="6292516"/>
            <a:ext cx="51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By</a:t>
            </a:r>
            <a:r>
              <a:rPr lang="pt-BR" dirty="0"/>
              <a:t> Vinicius E. Ferreira</a:t>
            </a:r>
          </a:p>
        </p:txBody>
      </p:sp>
    </p:spTree>
    <p:extLst>
      <p:ext uri="{BB962C8B-B14F-4D97-AF65-F5344CB8AC3E}">
        <p14:creationId xmlns:p14="http://schemas.microsoft.com/office/powerpoint/2010/main" val="409731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C36E5592-9A02-43A1-9EB8-983F28D4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876300"/>
            <a:ext cx="8458200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Microprocessador             Dimensões          Frequência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sz="24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386  			                 3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     20-40MHz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486-586		                 1-0,8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40-100MHz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Pentium I,MMX,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etc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               0,3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  75-200MHz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PentiumII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 			       0,25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200-450MHz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PentiumIII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		                 0,18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500-1100MHz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Pentium IV			       0,13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1,4-3,6GHz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Intel® Core™2 Duo                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0,045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charset="0"/>
              </a:rPr>
              <a:t>m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m           3,3GHz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Intel® Core™2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Quad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: 4 núcleos de processamento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Intel® Core™2 Duo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: 2 núcleos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de processamento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855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C52E47A-2F13-45CC-A367-4AC0B11DF432}"/>
              </a:ext>
            </a:extLst>
          </p:cNvPr>
          <p:cNvSpPr txBox="1"/>
          <p:nvPr/>
        </p:nvSpPr>
        <p:spPr>
          <a:xfrm>
            <a:off x="1139685" y="543339"/>
            <a:ext cx="85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Elementos Semicondutores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8FB1D9D1-3411-400B-8AAB-46DE98A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97834"/>
              </p:ext>
            </p:extLst>
          </p:nvPr>
        </p:nvGraphicFramePr>
        <p:xfrm>
          <a:off x="2160104" y="1548075"/>
          <a:ext cx="787179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684">
                  <a:extLst>
                    <a:ext uri="{9D8B030D-6E8A-4147-A177-3AD203B41FA5}">
                      <a16:colId xmlns:a16="http://schemas.microsoft.com/office/drawing/2014/main" val="1260649315"/>
                    </a:ext>
                  </a:extLst>
                </a:gridCol>
                <a:gridCol w="3816107">
                  <a:extLst>
                    <a:ext uri="{9D8B030D-6E8A-4147-A177-3AD203B41FA5}">
                      <a16:colId xmlns:a16="http://schemas.microsoft.com/office/drawing/2014/main" val="3199239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Tensão de Limiar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2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Germânio (Ge)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0,3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9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/>
                        <a:t>Arseneto</a:t>
                      </a:r>
                      <a:r>
                        <a:rPr lang="pt-BR" sz="2800" dirty="0"/>
                        <a:t> de Gálio (</a:t>
                      </a:r>
                      <a:r>
                        <a:rPr lang="pt-BR" sz="2800" dirty="0" err="1"/>
                        <a:t>GaAs</a:t>
                      </a:r>
                      <a:r>
                        <a:rPr lang="pt-BR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0,44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Silício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0,7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8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35C6DC-D74C-4701-BE14-5A0B52404F65}"/>
              </a:ext>
            </a:extLst>
          </p:cNvPr>
          <p:cNvSpPr txBox="1"/>
          <p:nvPr/>
        </p:nvSpPr>
        <p:spPr>
          <a:xfrm>
            <a:off x="407918" y="304467"/>
            <a:ext cx="85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Novos materiais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2FC493-F5C8-4184-B21D-704E440C896D}"/>
              </a:ext>
            </a:extLst>
          </p:cNvPr>
          <p:cNvSpPr txBox="1"/>
          <p:nvPr/>
        </p:nvSpPr>
        <p:spPr>
          <a:xfrm>
            <a:off x="1020417" y="950798"/>
            <a:ext cx="217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GRAFENO</a:t>
            </a:r>
          </a:p>
        </p:txBody>
      </p:sp>
      <p:pic>
        <p:nvPicPr>
          <p:cNvPr id="8194" name="Picture 2" descr="Grafeno – Wikipédia, a enciclopédia livre">
            <a:extLst>
              <a:ext uri="{FF2B5EF4-FFF2-40B4-BE49-F238E27FC236}">
                <a16:creationId xmlns:a16="http://schemas.microsoft.com/office/drawing/2014/main" id="{14A0F096-9D85-4B43-A629-2ACC1D57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72" y="380712"/>
            <a:ext cx="4695410" cy="37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afeno o &quot;material do futuro&quot; já tem manual de produção de acesso ...">
            <a:extLst>
              <a:ext uri="{FF2B5EF4-FFF2-40B4-BE49-F238E27FC236}">
                <a16:creationId xmlns:a16="http://schemas.microsoft.com/office/drawing/2014/main" id="{58C5D99C-B87C-4E4F-B185-AFB8E6BB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" y="2335121"/>
            <a:ext cx="6886604" cy="37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lorata Pharma - Farmacia de Manipulação - BLOG FLORATA - GRAFENO ...">
            <a:extLst>
              <a:ext uri="{FF2B5EF4-FFF2-40B4-BE49-F238E27FC236}">
                <a16:creationId xmlns:a16="http://schemas.microsoft.com/office/drawing/2014/main" id="{DBD2796A-4290-4BE3-BC61-F9469235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92" y="4213286"/>
            <a:ext cx="3379305" cy="25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8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372D1-3589-4633-A443-0EBAD27F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FE571D-6531-423F-A93A-6E0C3EC8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Tensão de limiar do silício (0,7 V)</a:t>
            </a:r>
          </a:p>
          <a:p>
            <a:r>
              <a:rPr lang="pt-BR" dirty="0"/>
              <a:t>Novos materiais</a:t>
            </a:r>
          </a:p>
          <a:p>
            <a:r>
              <a:rPr lang="pt-BR" dirty="0"/>
              <a:t>Precisão (5nm  ?)</a:t>
            </a:r>
          </a:p>
          <a:p>
            <a:pPr lvl="1"/>
            <a:r>
              <a:rPr lang="pt-BR" dirty="0"/>
              <a:t>Princípio de incerteza de Heisenberg</a:t>
            </a:r>
          </a:p>
          <a:p>
            <a:pPr lvl="1"/>
            <a:r>
              <a:rPr lang="pt-BR" dirty="0"/>
              <a:t>Equação de </a:t>
            </a:r>
            <a:r>
              <a:rPr lang="pt-BR" dirty="0" err="1"/>
              <a:t>Schrodinger</a:t>
            </a:r>
            <a:endParaRPr lang="pt-BR" dirty="0"/>
          </a:p>
          <a:p>
            <a:r>
              <a:rPr lang="pt-BR" dirty="0"/>
              <a:t>64 bits - 128 bits</a:t>
            </a:r>
          </a:p>
          <a:p>
            <a:r>
              <a:rPr lang="pt-BR" dirty="0"/>
              <a:t>Multiplicação dos núcleos</a:t>
            </a:r>
          </a:p>
        </p:txBody>
      </p:sp>
      <p:pic>
        <p:nvPicPr>
          <p:cNvPr id="10242" name="Picture 2" descr="Física Moderna | A energia e a equa&amp;#231;&amp;#227;o de Schr&amp;#246 ...">
            <a:extLst>
              <a:ext uri="{FF2B5EF4-FFF2-40B4-BE49-F238E27FC236}">
                <a16:creationId xmlns:a16="http://schemas.microsoft.com/office/drawing/2014/main" id="{3D2E7279-7D34-4D14-B0FC-E7806B2E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59" y="1311443"/>
            <a:ext cx="3950041" cy="39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0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F25AE1-FCB2-4047-A40F-E976E7EA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77" y="350133"/>
            <a:ext cx="9743707" cy="6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ansparências Foto 1">
            <a:extLst>
              <a:ext uri="{FF2B5EF4-FFF2-40B4-BE49-F238E27FC236}">
                <a16:creationId xmlns:a16="http://schemas.microsoft.com/office/drawing/2014/main" id="{6685C345-2526-473F-A1EF-8CC6B812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877"/>
            <a:ext cx="5741080" cy="418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ACD9344-F3CA-44C2-8243-8546AA14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80" y="117069"/>
            <a:ext cx="6450919" cy="4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AD9C20-251E-482D-9A8F-37C99607BA93}"/>
              </a:ext>
            </a:extLst>
          </p:cNvPr>
          <p:cNvSpPr txBox="1"/>
          <p:nvPr/>
        </p:nvSpPr>
        <p:spPr>
          <a:xfrm>
            <a:off x="462844" y="383822"/>
            <a:ext cx="387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Areia</a:t>
            </a:r>
          </a:p>
          <a:p>
            <a:r>
              <a:rPr lang="pt-BR" sz="2800" dirty="0"/>
              <a:t>SiO</a:t>
            </a:r>
            <a:r>
              <a:rPr lang="pt-BR" sz="2800" baseline="-25000" dirty="0"/>
              <a:t>2</a:t>
            </a:r>
          </a:p>
          <a:p>
            <a:r>
              <a:rPr lang="pt-BR" sz="2800" dirty="0"/>
              <a:t>1400 °C</a:t>
            </a:r>
          </a:p>
        </p:txBody>
      </p:sp>
    </p:spTree>
    <p:extLst>
      <p:ext uri="{BB962C8B-B14F-4D97-AF65-F5344CB8AC3E}">
        <p14:creationId xmlns:p14="http://schemas.microsoft.com/office/powerpoint/2010/main" val="372226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3.1 Crystalline Silicon">
            <a:extLst>
              <a:ext uri="{FF2B5EF4-FFF2-40B4-BE49-F238E27FC236}">
                <a16:creationId xmlns:a16="http://schemas.microsoft.com/office/drawing/2014/main" id="{CB6DD779-EF3E-4068-8E9B-2E5F994C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1" y="964094"/>
            <a:ext cx="4114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tomic structure - Fundamentals - Semiconductor Technology ...">
            <a:extLst>
              <a:ext uri="{FF2B5EF4-FFF2-40B4-BE49-F238E27FC236}">
                <a16:creationId xmlns:a16="http://schemas.microsoft.com/office/drawing/2014/main" id="{10D20509-7F86-4124-AFEE-A32EC700F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37" y="1325217"/>
            <a:ext cx="6675536" cy="27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8B559D-7481-4DC3-8F6C-F48F7B0F9E04}"/>
              </a:ext>
            </a:extLst>
          </p:cNvPr>
          <p:cNvSpPr txBox="1"/>
          <p:nvPr/>
        </p:nvSpPr>
        <p:spPr>
          <a:xfrm>
            <a:off x="5526157" y="4466848"/>
            <a:ext cx="13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Resistivo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092A4E-8D5F-40BC-9065-93C53A232779}"/>
              </a:ext>
            </a:extLst>
          </p:cNvPr>
          <p:cNvSpPr txBox="1"/>
          <p:nvPr/>
        </p:nvSpPr>
        <p:spPr>
          <a:xfrm>
            <a:off x="10217426" y="4466848"/>
            <a:ext cx="140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Condutor</a:t>
            </a:r>
          </a:p>
        </p:txBody>
      </p:sp>
    </p:spTree>
    <p:extLst>
      <p:ext uri="{BB962C8B-B14F-4D97-AF65-F5344CB8AC3E}">
        <p14:creationId xmlns:p14="http://schemas.microsoft.com/office/powerpoint/2010/main" val="7637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AMC\Meus documentos\FATEC\EP2 2006\videos\wfritan_4c_max_RGB.jpg">
            <a:extLst>
              <a:ext uri="{FF2B5EF4-FFF2-40B4-BE49-F238E27FC236}">
                <a16:creationId xmlns:a16="http://schemas.microsoft.com/office/drawing/2014/main" id="{282B65F0-6A4B-491E-B382-FF2353B2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9" y="-89810"/>
            <a:ext cx="7505795" cy="69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C\Meus documentos\FATEC\EP2 2006\videos\wfrxeon_4c_max_RGB.jpg">
            <a:extLst>
              <a:ext uri="{FF2B5EF4-FFF2-40B4-BE49-F238E27FC236}">
                <a16:creationId xmlns:a16="http://schemas.microsoft.com/office/drawing/2014/main" id="{DCA9198D-E17F-4191-B20A-6D803C44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-696643"/>
            <a:ext cx="8615363" cy="85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2F10BCA7-E3DF-49D6-A6EC-F9510654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pt-BR" altLang="pt-BR" sz="4400" b="1"/>
              <a:t>Tipos de encapsulamentos CIs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11D58B-A878-4ECD-AE0E-B3EDB8EA6055}"/>
              </a:ext>
            </a:extLst>
          </p:cNvPr>
          <p:cNvSpPr txBox="1"/>
          <p:nvPr/>
        </p:nvSpPr>
        <p:spPr>
          <a:xfrm>
            <a:off x="1828800" y="1066801"/>
            <a:ext cx="8305800" cy="139268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pt-BR" b="1" u="sng" dirty="0">
                <a:latin typeface="Arial" charset="0"/>
              </a:rPr>
              <a:t>Montagem dos Chips</a:t>
            </a:r>
          </a:p>
          <a:p>
            <a:pPr algn="l">
              <a:defRPr/>
            </a:pPr>
            <a:endParaRPr lang="pt-BR" sz="1050" b="1" u="sng" dirty="0">
              <a:latin typeface="Arial" charset="0"/>
            </a:endParaRPr>
          </a:p>
          <a:p>
            <a:pPr algn="l">
              <a:defRPr/>
            </a:pPr>
            <a:r>
              <a:rPr lang="pt-BR" sz="2800" dirty="0">
                <a:latin typeface="Arial" charset="0"/>
              </a:rPr>
              <a:t>• </a:t>
            </a:r>
            <a:r>
              <a:rPr lang="pt-BR" sz="2800" b="1" dirty="0">
                <a:latin typeface="Arial" charset="0"/>
              </a:rPr>
              <a:t>Fabricação em larga escala no substrato (</a:t>
            </a:r>
            <a:r>
              <a:rPr lang="pt-BR" sz="2800" b="1" dirty="0" err="1">
                <a:latin typeface="Arial" charset="0"/>
              </a:rPr>
              <a:t>wafer</a:t>
            </a:r>
            <a:r>
              <a:rPr lang="pt-BR" sz="2800" b="1" dirty="0">
                <a:latin typeface="Arial" charset="0"/>
              </a:rPr>
              <a:t>):</a:t>
            </a:r>
          </a:p>
        </p:txBody>
      </p:sp>
      <p:pic>
        <p:nvPicPr>
          <p:cNvPr id="8196" name="Imagem 5" descr="SiliconWafer_AMD_DURON.jpg">
            <a:extLst>
              <a:ext uri="{FF2B5EF4-FFF2-40B4-BE49-F238E27FC236}">
                <a16:creationId xmlns:a16="http://schemas.microsoft.com/office/drawing/2014/main" id="{8DDA4E76-F3E1-4C6A-8E62-E117FB5B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03514"/>
            <a:ext cx="67818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B20D2077-8596-4960-9FFB-C34409BF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pt-BR" altLang="pt-BR" sz="4400" b="1"/>
              <a:t>Tipos de encapsulamentos CIs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9F9806-784B-498A-9D1F-CC736B71919D}"/>
              </a:ext>
            </a:extLst>
          </p:cNvPr>
          <p:cNvSpPr txBox="1"/>
          <p:nvPr/>
        </p:nvSpPr>
        <p:spPr>
          <a:xfrm>
            <a:off x="1828800" y="1066800"/>
            <a:ext cx="8305800" cy="96180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pt-BR" b="1" u="sng" dirty="0">
                <a:latin typeface="Arial" charset="0"/>
              </a:rPr>
              <a:t>Montagem dos Chips</a:t>
            </a:r>
          </a:p>
          <a:p>
            <a:pPr algn="l">
              <a:defRPr/>
            </a:pPr>
            <a:endParaRPr lang="pt-BR" sz="1050" b="1" u="sng" dirty="0">
              <a:latin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pt-BR" sz="2800" b="1" dirty="0">
                <a:latin typeface="Arial" charset="0"/>
              </a:rPr>
              <a:t> Corte </a:t>
            </a:r>
          </a:p>
        </p:txBody>
      </p:sp>
      <p:pic>
        <p:nvPicPr>
          <p:cNvPr id="9220" name="Imagem 4" descr="593px-IC_Nanotecnology_2400X.jpg">
            <a:extLst>
              <a:ext uri="{FF2B5EF4-FFF2-40B4-BE49-F238E27FC236}">
                <a16:creationId xmlns:a16="http://schemas.microsoft.com/office/drawing/2014/main" id="{C024F1D7-4849-4C88-8423-D40D94D6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445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0A70642-F293-445A-AAE9-00A72D299B27}"/>
              </a:ext>
            </a:extLst>
          </p:cNvPr>
          <p:cNvSpPr txBox="1"/>
          <p:nvPr/>
        </p:nvSpPr>
        <p:spPr>
          <a:xfrm>
            <a:off x="3048000" y="2667000"/>
            <a:ext cx="2514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Arial" charset="0"/>
              </a:rPr>
              <a:t>Chip com Zoom 2400x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25E639-8F1C-4A6F-8509-70D7ACC0089C}"/>
              </a:ext>
            </a:extLst>
          </p:cNvPr>
          <p:cNvSpPr txBox="1"/>
          <p:nvPr/>
        </p:nvSpPr>
        <p:spPr>
          <a:xfrm>
            <a:off x="3124200" y="487680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Arial" charset="0"/>
              </a:rPr>
              <a:t>Contatos</a:t>
            </a:r>
          </a:p>
        </p:txBody>
      </p:sp>
      <p:cxnSp>
        <p:nvCxnSpPr>
          <p:cNvPr id="9223" name="Conector de seta reta 11">
            <a:extLst>
              <a:ext uri="{FF2B5EF4-FFF2-40B4-BE49-F238E27FC236}">
                <a16:creationId xmlns:a16="http://schemas.microsoft.com/office/drawing/2014/main" id="{384FC5AB-166E-4C75-876A-C95A60BB8BC2}"/>
              </a:ext>
            </a:extLst>
          </p:cNvPr>
          <p:cNvCxnSpPr>
            <a:cxnSpLocks noChangeShapeType="1"/>
            <a:stCxn id="10" idx="3"/>
          </p:cNvCxnSpPr>
          <p:nvPr/>
        </p:nvCxnSpPr>
        <p:spPr bwMode="auto">
          <a:xfrm flipV="1">
            <a:off x="4232196" y="4648202"/>
            <a:ext cx="1711404" cy="413265"/>
          </a:xfrm>
          <a:prstGeom prst="straightConnector1">
            <a:avLst/>
          </a:prstGeom>
          <a:noFill/>
          <a:ln w="2222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800px-80486dx2-large.jpg">
            <a:extLst>
              <a:ext uri="{FF2B5EF4-FFF2-40B4-BE49-F238E27FC236}">
                <a16:creationId xmlns:a16="http://schemas.microsoft.com/office/drawing/2014/main" id="{F9EEEC58-0C2D-4720-8C64-B0AA77D98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" y="1164741"/>
            <a:ext cx="6376396" cy="476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 descr="encapsulamento3.jpg">
            <a:extLst>
              <a:ext uri="{FF2B5EF4-FFF2-40B4-BE49-F238E27FC236}">
                <a16:creationId xmlns:a16="http://schemas.microsoft.com/office/drawing/2014/main" id="{E5D0C178-5979-4890-BD5E-4F71522A7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41" y="357692"/>
            <a:ext cx="5502759" cy="61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4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>
            <a:extLst>
              <a:ext uri="{FF2B5EF4-FFF2-40B4-BE49-F238E27FC236}">
                <a16:creationId xmlns:a16="http://schemas.microsoft.com/office/drawing/2014/main" id="{66832A02-CB78-45CA-89A3-FD041472F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pt-BR" altLang="pt-BR" sz="4400" b="1"/>
              <a:t>Tipos de encapsulamentos CIs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99BE2B-6DBA-4E93-8F2C-3CE2C16C9571}"/>
              </a:ext>
            </a:extLst>
          </p:cNvPr>
          <p:cNvSpPr txBox="1"/>
          <p:nvPr/>
        </p:nvSpPr>
        <p:spPr>
          <a:xfrm>
            <a:off x="1828800" y="1219200"/>
            <a:ext cx="4267200" cy="14465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pt-BR" b="1" u="sng" dirty="0">
                <a:latin typeface="Arial" charset="0"/>
              </a:rPr>
              <a:t>Montagem dos Chips:</a:t>
            </a:r>
          </a:p>
          <a:p>
            <a:pPr algn="l">
              <a:defRPr/>
            </a:pPr>
            <a:endParaRPr lang="pt-BR" sz="1400" b="1" u="sng" dirty="0">
              <a:latin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pt-BR" sz="2800" b="1" dirty="0">
                <a:latin typeface="Arial" charset="0"/>
              </a:rPr>
              <a:t> Fechamento do </a:t>
            </a:r>
            <a:r>
              <a:rPr lang="pt-BR" sz="2800" b="1" dirty="0" err="1">
                <a:latin typeface="Arial" charset="0"/>
              </a:rPr>
              <a:t>encapsulamento</a:t>
            </a:r>
            <a:r>
              <a:rPr lang="pt-BR" sz="2800" b="1" dirty="0">
                <a:latin typeface="Arial" charset="0"/>
              </a:rPr>
              <a:t>.</a:t>
            </a:r>
          </a:p>
        </p:txBody>
      </p:sp>
      <p:pic>
        <p:nvPicPr>
          <p:cNvPr id="12293" name="Imagem 11" descr="Diagrama_CI_FPC_AC20051107e_2.jpg">
            <a:extLst>
              <a:ext uri="{FF2B5EF4-FFF2-40B4-BE49-F238E27FC236}">
                <a16:creationId xmlns:a16="http://schemas.microsoft.com/office/drawing/2014/main" id="{2FEE20F9-2F36-4792-923F-DC42375F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362200"/>
            <a:ext cx="281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m 12" descr="p4_478fb.jpg">
            <a:extLst>
              <a:ext uri="{FF2B5EF4-FFF2-40B4-BE49-F238E27FC236}">
                <a16:creationId xmlns:a16="http://schemas.microsoft.com/office/drawing/2014/main" id="{E13E956F-ED57-4AF4-A3A9-05D2A888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5105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13" descr="250px-DIP_Cross-section_svg.png">
            <a:extLst>
              <a:ext uri="{FF2B5EF4-FFF2-40B4-BE49-F238E27FC236}">
                <a16:creationId xmlns:a16="http://schemas.microsoft.com/office/drawing/2014/main" id="{27AA7E94-7E92-4471-9461-4ACC37BD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9906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294A6C-4225-4A14-8ED7-B882FC3C6E7C}"/>
              </a:ext>
            </a:extLst>
          </p:cNvPr>
          <p:cNvSpPr txBox="1"/>
          <p:nvPr/>
        </p:nvSpPr>
        <p:spPr>
          <a:xfrm>
            <a:off x="1600200" y="5943601"/>
            <a:ext cx="4362450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latin typeface="Arial" charset="0"/>
              </a:rPr>
              <a:t>Processador Pentium 133MHz</a:t>
            </a:r>
          </a:p>
        </p:txBody>
      </p:sp>
      <p:pic>
        <p:nvPicPr>
          <p:cNvPr id="12290" name="Imagem 10" descr="654px-Pentium_133_P54_Socket7_PGA.jpg">
            <a:extLst>
              <a:ext uri="{FF2B5EF4-FFF2-40B4-BE49-F238E27FC236}">
                <a16:creationId xmlns:a16="http://schemas.microsoft.com/office/drawing/2014/main" id="{8724F090-40EE-476E-85FB-D806F4CC1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3553127" cy="326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17253</TotalTime>
  <Words>461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Symbol</vt:lpstr>
      <vt:lpstr>Tema do Office</vt:lpstr>
      <vt:lpstr>Processador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AMORIM MOTTA CARVALHO</dc:creator>
  <cp:lastModifiedBy>RODRIGO AMORIM MOTTA CARVALHO</cp:lastModifiedBy>
  <cp:revision>62</cp:revision>
  <dcterms:created xsi:type="dcterms:W3CDTF">2020-08-25T13:21:03Z</dcterms:created>
  <dcterms:modified xsi:type="dcterms:W3CDTF">2022-02-18T13:49:03Z</dcterms:modified>
</cp:coreProperties>
</file>