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625" r:id="rId3"/>
    <p:sldId id="318" r:id="rId4"/>
    <p:sldId id="664" r:id="rId5"/>
    <p:sldId id="665" r:id="rId6"/>
    <p:sldId id="663" r:id="rId7"/>
    <p:sldId id="608" r:id="rId8"/>
    <p:sldId id="609" r:id="rId9"/>
    <p:sldId id="610" r:id="rId10"/>
    <p:sldId id="611" r:id="rId11"/>
    <p:sldId id="261" r:id="rId12"/>
    <p:sldId id="667" r:id="rId13"/>
    <p:sldId id="260" r:id="rId14"/>
    <p:sldId id="681" r:id="rId15"/>
    <p:sldId id="668" r:id="rId16"/>
    <p:sldId id="671" r:id="rId17"/>
    <p:sldId id="684" r:id="rId18"/>
    <p:sldId id="676" r:id="rId19"/>
    <p:sldId id="262" r:id="rId20"/>
    <p:sldId id="673" r:id="rId21"/>
    <p:sldId id="677" r:id="rId22"/>
    <p:sldId id="674" r:id="rId23"/>
    <p:sldId id="675" r:id="rId24"/>
    <p:sldId id="678" r:id="rId25"/>
    <p:sldId id="686" r:id="rId26"/>
    <p:sldId id="679" r:id="rId27"/>
    <p:sldId id="680" r:id="rId28"/>
    <p:sldId id="669" r:id="rId29"/>
    <p:sldId id="670" r:id="rId30"/>
    <p:sldId id="685" r:id="rId31"/>
    <p:sldId id="682" r:id="rId32"/>
    <p:sldId id="683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D7B93-9CE3-483D-9017-F1B64EA7000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90BA2-65E2-4AF9-877E-382165CF29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83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3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6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93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30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34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88DF8-FD64-45A0-B164-CE78252D3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233F57-20AE-41B3-8FC7-F4103BAF1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695C97-7472-403E-86D0-C508BFE2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FDCB0D-1271-4DF2-9295-ABEA4FC1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6B5847-F9B8-47BC-A03F-D7355A4A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86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5FE4C-4E49-4A3B-8CD7-5A844FFC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8204E6-A8AA-468A-A53B-3BABE92D8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2A3BFF-C7DF-421B-A0E6-53669E40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BED5AC-0E73-44E7-BDB0-723A63EF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DBBB3-652A-4722-8EA1-A3FE3520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2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B8559C-FF1C-4863-974F-54E080855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EBF8FA-F167-4600-A798-FA1D3A430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21C717-3FE3-4F42-A880-74EDD855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E932A-03F0-4057-A8B6-AF0215EE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AC1C03-666E-485F-9850-476082A4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48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C9EE4-457E-4B2B-8164-FE7E8877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A7C176-0EC4-4FB3-84B2-37D303799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C3BB8E-93BE-43A4-9680-FE18B8C8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04D695-1340-44B4-8E58-E8B88B8E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7FD296-54F4-40D3-BD8D-14D4CE6C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7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48AC8-971C-49F5-8E72-A6D551AE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E64017-C9B0-418E-AA1B-87BC6D5ED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E9302-A7BA-40F8-A9B1-CC598432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D8E28-6913-4DF7-85CA-79CAA231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FD3151-A1BC-47ED-8766-C2E78251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0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6773C-78D1-4A7C-A91C-95A1F274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E721A8-4175-4827-8202-B5A6B86FD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004DF0-3931-4101-AC39-B47661876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111FA9-ED83-49F5-A825-9794ED67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1A5ACF-9A3C-47A3-9AC1-15E9CCD3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0F1A26-2309-4E08-8169-B970D7A1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71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25EF8-D0F7-470E-9899-18DDE8DF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380E0A-A152-45AF-BBDF-77412387A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640680-2E34-4ED2-9AE7-1BA4FFE2F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5B9018-1D77-4872-918F-72FE93BE7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8E71852-008E-463C-9239-BFF387CC7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C6F08F-8CED-43B5-866F-4232B880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0169F5-20BE-451C-AB65-8C8CE9A1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F3DF91-16F1-4183-A482-1AA5C4F4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85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4573-E3C7-4F7A-B935-FEAD49F6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2A0B3A-B2A4-4FB5-AAD8-2E591CA2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6E7BC2-18CF-48D9-97A6-01AADB41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3CC49E-DC31-447B-80A3-83EEF2C4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94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D56EAE-2343-4CF3-84A1-C3FDD638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18E1A0-2EBE-457D-9358-737C41BC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A0E48D-22D0-4BA3-A628-CEF9AC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6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E9D63-215B-4453-B55C-C9B9C198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653818-F199-4279-99AE-A43BDA64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7FA942-5A5A-4E16-832E-BF0CA264B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D8C0FF-39F0-49CD-A500-A5EA875D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BAF629-DEE4-49C6-AA1E-528D1D9E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41336F-9B9D-409D-BF55-CC8DCB0F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07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EB270-5E8F-4D79-A73A-DAB71F27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ADA4800-856D-4CDE-B22B-841CC8226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A0FAEB-3ED4-477F-9321-949CD16D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01600C-3213-4896-97DA-A133CFE6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1A5644-FA9A-427D-9930-092BB6A6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2F69BF-ACCC-45F9-9F06-C62FDC74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4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4A1EBA-CFE6-484C-B2DD-CAA474DE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282FFB-4AB9-4110-8BDB-F412FB8F5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AB6316-4CF2-4187-80F1-EC4F4348A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2F1A-9D16-4FCF-B358-330740BAD58C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D82864-230F-4FCF-9468-A6498E5CC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90849-E336-4591-8FB2-724B539F2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1909-432F-4870-8668-C5CE5EE61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2cbAlDwY6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DE2864C-C836-4F54-A733-3E42BE708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838"/>
            <a:ext cx="9144000" cy="1655762"/>
          </a:xfrm>
        </p:spPr>
        <p:txBody>
          <a:bodyPr>
            <a:normAutofit/>
          </a:bodyPr>
          <a:lstStyle/>
          <a:p>
            <a:r>
              <a:rPr lang="pt-BR" sz="4800" dirty="0"/>
              <a:t>Arquiteturas CISC e RISC</a:t>
            </a:r>
          </a:p>
          <a:p>
            <a:r>
              <a:rPr lang="pt-BR" sz="4800" dirty="0"/>
              <a:t>Recursos Computacionais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20292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CPU</a:t>
            </a: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779953A-B8DF-4CC8-9F03-2DA5F16EA5E5}"/>
              </a:ext>
            </a:extLst>
          </p:cNvPr>
          <p:cNvSpPr txBox="1">
            <a:spLocks/>
          </p:cNvSpPr>
          <p:nvPr/>
        </p:nvSpPr>
        <p:spPr>
          <a:xfrm>
            <a:off x="2009775" y="159702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endParaRPr lang="pt-BR" altLang="pt-BR" sz="2400"/>
          </a:p>
          <a:p>
            <a:pPr lvl="1">
              <a:buFont typeface="Arial" panose="020B0604020202020204" pitchFamily="34" charset="0"/>
              <a:buNone/>
            </a:pPr>
            <a:endParaRPr lang="pt-BR" altLang="pt-BR" sz="2400" b="1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1E3058-B0EC-4502-8660-D6FFB04AB0D4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5pPr>
            <a:lvl6pPr marL="2514600" marR="0" lvl="5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6pPr>
            <a:lvl7pPr marL="2971800" marR="0" lvl="6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7pPr>
            <a:lvl8pPr marL="3429000" marR="0" lvl="7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8pPr>
            <a:lvl9pPr marL="3886200" marR="0" lvl="8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9pPr>
          </a:lstStyle>
          <a:p>
            <a:pPr eaLnBrk="1" hangingPunct="1"/>
            <a:fld id="{74EADD34-7BA5-44CB-B30D-17F73D2C156C}" type="slidenum">
              <a:rPr lang="pt-BR" altLang="pt-B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358862-AFEA-47A0-BB7D-A787FF28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1344614"/>
            <a:ext cx="5400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 Explicativo 1 6">
            <a:extLst>
              <a:ext uri="{FF2B5EF4-FFF2-40B4-BE49-F238E27FC236}">
                <a16:creationId xmlns:a16="http://schemas.microsoft.com/office/drawing/2014/main" id="{5D6A4F54-930F-4ACE-858F-8AB27576DD50}"/>
              </a:ext>
            </a:extLst>
          </p:cNvPr>
          <p:cNvSpPr/>
          <p:nvPr/>
        </p:nvSpPr>
        <p:spPr>
          <a:xfrm>
            <a:off x="7196139" y="4970463"/>
            <a:ext cx="2854325" cy="1751012"/>
          </a:xfrm>
          <a:prstGeom prst="borderCallout1">
            <a:avLst>
              <a:gd name="adj1" fmla="val 18750"/>
              <a:gd name="adj2" fmla="val -8333"/>
              <a:gd name="adj3" fmla="val -26916"/>
              <a:gd name="adj4" fmla="val -35887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(1) busca a próxima instrução do programa na memória usando o contador de programa para determinar onde a instrução está localizada</a:t>
            </a:r>
          </a:p>
        </p:txBody>
      </p:sp>
      <p:sp>
        <p:nvSpPr>
          <p:cNvPr id="10" name="Texto Explicativo 1 7">
            <a:extLst>
              <a:ext uri="{FF2B5EF4-FFF2-40B4-BE49-F238E27FC236}">
                <a16:creationId xmlns:a16="http://schemas.microsoft.com/office/drawing/2014/main" id="{0BF36251-DFF0-4899-A801-AF9B343352F4}"/>
              </a:ext>
            </a:extLst>
          </p:cNvPr>
          <p:cNvSpPr/>
          <p:nvPr/>
        </p:nvSpPr>
        <p:spPr>
          <a:xfrm>
            <a:off x="7243763" y="3490913"/>
            <a:ext cx="3206750" cy="1338262"/>
          </a:xfrm>
          <a:prstGeom prst="borderCallout1">
            <a:avLst>
              <a:gd name="adj1" fmla="val 18750"/>
              <a:gd name="adj2" fmla="val -8333"/>
              <a:gd name="adj3" fmla="val 42308"/>
              <a:gd name="adj4" fmla="val -28293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(2) a instrução é decodificada para uma linguagem que a ULA possa entender</a:t>
            </a:r>
          </a:p>
        </p:txBody>
      </p:sp>
      <p:sp>
        <p:nvSpPr>
          <p:cNvPr id="11" name="Texto Explicativo 1 8">
            <a:extLst>
              <a:ext uri="{FF2B5EF4-FFF2-40B4-BE49-F238E27FC236}">
                <a16:creationId xmlns:a16="http://schemas.microsoft.com/office/drawing/2014/main" id="{5FB44D7A-9F88-4624-9C29-7165FF6539B4}"/>
              </a:ext>
            </a:extLst>
          </p:cNvPr>
          <p:cNvSpPr/>
          <p:nvPr/>
        </p:nvSpPr>
        <p:spPr>
          <a:xfrm>
            <a:off x="6829426" y="1095375"/>
            <a:ext cx="3838575" cy="1131888"/>
          </a:xfrm>
          <a:prstGeom prst="borderCallout1">
            <a:avLst>
              <a:gd name="adj1" fmla="val 18750"/>
              <a:gd name="adj2" fmla="val -8333"/>
              <a:gd name="adj3" fmla="val 123864"/>
              <a:gd name="adj4" fmla="val -24239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(3) Qualquer operando de dados requerido para executar a instrução é carregado da memória e colocados em registradores</a:t>
            </a:r>
          </a:p>
        </p:txBody>
      </p:sp>
      <p:sp>
        <p:nvSpPr>
          <p:cNvPr id="12" name="Texto Explicativo 1 9">
            <a:extLst>
              <a:ext uri="{FF2B5EF4-FFF2-40B4-BE49-F238E27FC236}">
                <a16:creationId xmlns:a16="http://schemas.microsoft.com/office/drawing/2014/main" id="{37EA12B5-0776-4664-9835-1D66494053FA}"/>
              </a:ext>
            </a:extLst>
          </p:cNvPr>
          <p:cNvSpPr/>
          <p:nvPr/>
        </p:nvSpPr>
        <p:spPr>
          <a:xfrm>
            <a:off x="1524001" y="4391025"/>
            <a:ext cx="2498725" cy="1468438"/>
          </a:xfrm>
          <a:prstGeom prst="borderCallout1">
            <a:avLst>
              <a:gd name="adj1" fmla="val 19861"/>
              <a:gd name="adj2" fmla="val 102591"/>
              <a:gd name="adj3" fmla="val -14167"/>
              <a:gd name="adj4" fmla="val 131416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(4) ULA executa a instrução e coloca os resultados em registradores ou na memória</a:t>
            </a:r>
          </a:p>
        </p:txBody>
      </p:sp>
    </p:spTree>
    <p:extLst>
      <p:ext uri="{BB962C8B-B14F-4D97-AF65-F5344CB8AC3E}">
        <p14:creationId xmlns:p14="http://schemas.microsoft.com/office/powerpoint/2010/main" val="1104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5861" y="596348"/>
            <a:ext cx="10787269" cy="55298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Uma Unidade Central de Processamento (UCP) é composta por duas partes principais: </a:t>
            </a:r>
          </a:p>
          <a:p>
            <a:pPr lvl="0" algn="just"/>
            <a:r>
              <a:rPr lang="pt-BR" sz="2400" dirty="0"/>
              <a:t>ULA (Unidade Lógica e Aritmética): executa as instruções realizando as operações lógicas e aritméticas;</a:t>
            </a:r>
          </a:p>
          <a:p>
            <a:pPr lvl="0" algn="just"/>
            <a:r>
              <a:rPr lang="pt-BR" sz="2400" dirty="0"/>
              <a:t>UC (Unidade de Controle): tem por funções a busca, interpretação e controle de execuções das instruções, e o controle dos demais componentes do computador.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A UCP possui memórias com diversas finalidades:</a:t>
            </a:r>
          </a:p>
          <a:p>
            <a:pPr lvl="0" algn="just"/>
            <a:r>
              <a:rPr lang="pt-BR" sz="2400" dirty="0"/>
              <a:t>O Registrador de Instruções (RI) armazena tudo o que será processado;</a:t>
            </a:r>
          </a:p>
          <a:p>
            <a:pPr lvl="0" algn="just"/>
            <a:r>
              <a:rPr lang="pt-BR" sz="2400" dirty="0"/>
              <a:t>O Registrador de Endereços de Memória (REM) armazena os endereços dos dados que serão processados;</a:t>
            </a:r>
          </a:p>
          <a:p>
            <a:pPr lvl="0" algn="just"/>
            <a:r>
              <a:rPr lang="pt-BR" sz="2400" dirty="0"/>
              <a:t>O Registrador de Dados de Memória (RDM) grava o que será processado;</a:t>
            </a:r>
          </a:p>
          <a:p>
            <a:pPr lvl="0" algn="just"/>
            <a:r>
              <a:rPr lang="pt-BR" sz="2400" dirty="0"/>
              <a:t>O ACC (Acumulador) é uma memória que antecede a ULA e armazena tudo o que entra e sai da mesma.</a:t>
            </a:r>
          </a:p>
        </p:txBody>
      </p:sp>
    </p:spTree>
    <p:extLst>
      <p:ext uri="{BB962C8B-B14F-4D97-AF65-F5344CB8AC3E}">
        <p14:creationId xmlns:p14="http://schemas.microsoft.com/office/powerpoint/2010/main" val="102517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Formato das Instruções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3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As instruções possuem tamanhos limitados e normalmente seguem o tamanho máximo do Acumulador, registrador que antecede a ULA. Tais instruções são dividas em: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OPERANDO: é o campo da instrução cujo valor sinaliza a localização do dado que será manipulado. Em geral, um operando identifica o endereço de memória onde está contido o dado que será manipulado, ou pode conter o endereço onde o resultado da operação será armazenado (Os operandos fornecem os dados da instrução).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OPCODE (código de operação): identifica a operação a ser realizada pelo processador. (O número de bits do código de operação depende de quantas instruções tem o set de instruções da máquina).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780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Ciclo de Instrução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Pode-se resumir o ciclo de instrução em estados de instrução:</a:t>
            </a:r>
          </a:p>
          <a:p>
            <a:pPr lvl="0"/>
            <a:r>
              <a:rPr lang="pt-BR" u="sng" dirty="0"/>
              <a:t>Busca do </a:t>
            </a:r>
            <a:r>
              <a:rPr lang="pt-BR" u="sng" dirty="0" err="1"/>
              <a:t>Opcode</a:t>
            </a:r>
            <a:r>
              <a:rPr lang="pt-BR" u="sng" dirty="0"/>
              <a:t>:</a:t>
            </a:r>
            <a:r>
              <a:rPr lang="pt-BR" dirty="0"/>
              <a:t> Lê a instrução e armazena em uma área de armazenamento;</a:t>
            </a:r>
          </a:p>
          <a:p>
            <a:pPr lvl="0"/>
            <a:r>
              <a:rPr lang="pt-BR" u="sng" dirty="0"/>
              <a:t>Decodificação do </a:t>
            </a:r>
            <a:r>
              <a:rPr lang="pt-BR" u="sng" dirty="0" err="1"/>
              <a:t>Opcode</a:t>
            </a:r>
            <a:r>
              <a:rPr lang="pt-BR" u="sng" dirty="0"/>
              <a:t>: </a:t>
            </a:r>
            <a:r>
              <a:rPr lang="pt-BR" dirty="0"/>
              <a:t>Determina o código de operação da instrução e as referências (endereços) a operandos;</a:t>
            </a:r>
          </a:p>
          <a:p>
            <a:pPr lvl="0"/>
            <a:r>
              <a:rPr lang="pt-BR" u="sng" dirty="0"/>
              <a:t>Cálculo de Operando:</a:t>
            </a:r>
            <a:r>
              <a:rPr lang="pt-BR" dirty="0"/>
              <a:t> Determina o endereço efetivo de cada operando fonte;</a:t>
            </a:r>
          </a:p>
          <a:p>
            <a:pPr lvl="0"/>
            <a:r>
              <a:rPr lang="pt-BR" u="sng" dirty="0"/>
              <a:t>Busca de Operando:</a:t>
            </a:r>
            <a:r>
              <a:rPr lang="pt-BR" dirty="0"/>
              <a:t> Busca cada operando localizado na memória;</a:t>
            </a:r>
          </a:p>
          <a:p>
            <a:pPr lvl="0"/>
            <a:r>
              <a:rPr lang="pt-BR" u="sng" dirty="0"/>
              <a:t>Execução da Instrução:</a:t>
            </a:r>
            <a:r>
              <a:rPr lang="pt-BR" dirty="0"/>
              <a:t> Efetua a operação indicada e armazena o resultado;</a:t>
            </a:r>
          </a:p>
          <a:p>
            <a:pPr lvl="0"/>
            <a:r>
              <a:rPr lang="pt-BR" u="sng" dirty="0"/>
              <a:t>Escrita do Resultado:</a:t>
            </a:r>
            <a:r>
              <a:rPr lang="pt-BR" dirty="0"/>
              <a:t> Armazena o resultado na memória.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8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3D491-7E44-4C01-A891-BCA0E1FE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42"/>
            <a:ext cx="10515600" cy="1325563"/>
          </a:xfrm>
        </p:spPr>
        <p:txBody>
          <a:bodyPr/>
          <a:lstStyle/>
          <a:p>
            <a:r>
              <a:rPr lang="pt-BR" b="1" dirty="0"/>
              <a:t>Arquiteturas CISC e RISC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7A8046-1E70-458B-AB25-9FD6B7FB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418"/>
            <a:ext cx="10515600" cy="5290792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RISC (</a:t>
            </a:r>
            <a:r>
              <a:rPr lang="pt-BR" b="1" i="1" dirty="0" err="1"/>
              <a:t>Reduced</a:t>
            </a:r>
            <a:r>
              <a:rPr lang="pt-BR" b="1" i="1" dirty="0"/>
              <a:t> </a:t>
            </a:r>
            <a:r>
              <a:rPr lang="pt-BR" b="1" i="1" dirty="0" err="1"/>
              <a:t>Instruction</a:t>
            </a:r>
            <a:r>
              <a:rPr lang="pt-BR" b="1" i="1" dirty="0"/>
              <a:t> Set Computer) (1990)</a:t>
            </a:r>
          </a:p>
          <a:p>
            <a:pPr marL="0" indent="0" algn="just">
              <a:buNone/>
            </a:pPr>
            <a:r>
              <a:rPr lang="pt-BR" b="1" i="1" dirty="0"/>
              <a:t>	</a:t>
            </a:r>
            <a:r>
              <a:rPr lang="pt-BR" dirty="0"/>
              <a:t>"Computador com um conjunto reduzido de instruções“ - é uma linha de arquitetura de processadores que favorece um conjunto simples e pequeno de instruções que levam aproximadamente a mesma quantidade de tempo para serem executadas. </a:t>
            </a:r>
          </a:p>
          <a:p>
            <a:pPr marL="0" indent="0" algn="just">
              <a:buNone/>
            </a:pPr>
            <a:r>
              <a:rPr lang="pt-BR" dirty="0"/>
              <a:t>AMD – OPTERON; EPYC</a:t>
            </a:r>
          </a:p>
          <a:p>
            <a:pPr marL="0" indent="0" algn="just">
              <a:buNone/>
            </a:pPr>
            <a:r>
              <a:rPr lang="pt-BR" dirty="0"/>
              <a:t>INTEL – XEON</a:t>
            </a:r>
          </a:p>
          <a:p>
            <a:pPr marL="0" indent="0" algn="just">
              <a:buNone/>
            </a:pPr>
            <a:r>
              <a:rPr lang="pt-BR" dirty="0"/>
              <a:t>SUN – </a:t>
            </a:r>
            <a:r>
              <a:rPr lang="pt-BR" dirty="0" err="1"/>
              <a:t>Spark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IBM – Power9</a:t>
            </a:r>
          </a:p>
          <a:p>
            <a:pPr marL="0" indent="0" algn="just">
              <a:buNone/>
            </a:pPr>
            <a:endParaRPr lang="pt-BR" sz="1800" dirty="0"/>
          </a:p>
          <a:p>
            <a:r>
              <a:rPr lang="pt-BR" b="1" dirty="0"/>
              <a:t>CISC (</a:t>
            </a:r>
            <a:r>
              <a:rPr lang="pt-BR" b="1" i="1" dirty="0" err="1"/>
              <a:t>Complex</a:t>
            </a:r>
            <a:r>
              <a:rPr lang="pt-BR" b="1" i="1" dirty="0"/>
              <a:t> </a:t>
            </a:r>
            <a:r>
              <a:rPr lang="pt-BR" b="1" i="1" dirty="0" err="1"/>
              <a:t>Instruction</a:t>
            </a:r>
            <a:r>
              <a:rPr lang="pt-BR" b="1" i="1" dirty="0"/>
              <a:t> Set Computer) (1960)</a:t>
            </a:r>
          </a:p>
          <a:p>
            <a:pPr marL="0" indent="0" algn="just">
              <a:buNone/>
            </a:pPr>
            <a:r>
              <a:rPr lang="pt-BR" i="1" dirty="0"/>
              <a:t>	</a:t>
            </a:r>
            <a:r>
              <a:rPr lang="pt-BR" dirty="0"/>
              <a:t>"Computador com um conjunto complexo de instruções" - possui um conjunto maior de instruções especializadas, algumas delas raramente usadas pelos programas.</a:t>
            </a:r>
          </a:p>
        </p:txBody>
      </p:sp>
    </p:spTree>
    <p:extLst>
      <p:ext uri="{BB962C8B-B14F-4D97-AF65-F5344CB8AC3E}">
        <p14:creationId xmlns:p14="http://schemas.microsoft.com/office/powerpoint/2010/main" val="136954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835" y="109562"/>
            <a:ext cx="10515600" cy="619308"/>
          </a:xfrm>
        </p:spPr>
        <p:txBody>
          <a:bodyPr>
            <a:normAutofit/>
          </a:bodyPr>
          <a:lstStyle/>
          <a:p>
            <a:r>
              <a:rPr lang="pt-BR" sz="3200" b="1" dirty="0"/>
              <a:t>Arquiteturas CISC e RISC 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13586"/>
              </p:ext>
            </p:extLst>
          </p:nvPr>
        </p:nvGraphicFramePr>
        <p:xfrm>
          <a:off x="372979" y="728871"/>
          <a:ext cx="11713004" cy="5353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CISC (Bloco de Instruções Complexo)</a:t>
                      </a:r>
                      <a:endParaRPr lang="pt-BR" sz="3600" b="1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RISC (Bloco de Instruções Reduzido)</a:t>
                      </a:r>
                      <a:endParaRPr lang="pt-BR" sz="3600" b="1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Máquina Base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Máquina Escalar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Instruções de tamanho variado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Calibri"/>
                          <a:cs typeface="Times New Roman"/>
                        </a:rPr>
                        <a:t>Maior quantidade de modos de endereçamento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Instrução de tamanho único (fixo) /mais compactas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Calibri"/>
                          <a:cs typeface="Times New Roman"/>
                        </a:rPr>
                        <a:t>Menos modos de endereçamento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Maior nº de transistores (esquenta mais)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Maior memória cache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Calibri"/>
                          <a:cs typeface="Times New Roman"/>
                        </a:rPr>
                        <a:t>Poucos Registros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cs typeface="Times New Roman"/>
                        </a:rPr>
                        <a:t>Uso de Threads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Uso de Microprograma (Kernel)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Uso de microcódigo (hardware -</a:t>
                      </a: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Calibri"/>
                          <a:cs typeface="Times New Roman"/>
                        </a:rPr>
                        <a:t>Conjunto de Instruções – SSE/AVX)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b="0" u="sng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Uma </a:t>
                      </a: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instrução por etapa de ciclo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0" u="sng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Duas ou +</a:t>
                      </a:r>
                      <a:r>
                        <a:rPr lang="pt-BR" sz="2800" b="0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 instruções por etapa de ciclo </a:t>
                      </a:r>
                      <a:endParaRPr lang="pt-BR" sz="3600" b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0AB8F3A7-D358-47A3-A552-C8C2449FB93C}"/>
              </a:ext>
            </a:extLst>
          </p:cNvPr>
          <p:cNvSpPr/>
          <p:nvPr/>
        </p:nvSpPr>
        <p:spPr>
          <a:xfrm>
            <a:off x="569844" y="6227527"/>
            <a:ext cx="11171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highlight>
                  <a:srgbClr val="FFFF00"/>
                </a:highlight>
              </a:rPr>
              <a:t>Arquitetura Híbrida: processadores com parte CISC e parte RISC (CRISC). </a:t>
            </a:r>
          </a:p>
        </p:txBody>
      </p:sp>
    </p:spTree>
    <p:extLst>
      <p:ext uri="{BB962C8B-B14F-4D97-AF65-F5344CB8AC3E}">
        <p14:creationId xmlns:p14="http://schemas.microsoft.com/office/powerpoint/2010/main" val="331892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1152184-BE04-4A6B-A030-BA0E990F0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20810"/>
              </p:ext>
            </p:extLst>
          </p:nvPr>
        </p:nvGraphicFramePr>
        <p:xfrm>
          <a:off x="495906" y="1226004"/>
          <a:ext cx="346875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">
                  <a:extLst>
                    <a:ext uri="{9D8B030D-6E8A-4147-A177-3AD203B41FA5}">
                      <a16:colId xmlns:a16="http://schemas.microsoft.com/office/drawing/2014/main" val="762583931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503894197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806593960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420939028"/>
                    </a:ext>
                  </a:extLst>
                </a:gridCol>
              </a:tblGrid>
              <a:tr h="292587">
                <a:tc>
                  <a:txBody>
                    <a:bodyPr/>
                    <a:lstStyle/>
                    <a:p>
                      <a:r>
                        <a:rPr lang="pt-BR" dirty="0"/>
                        <a:t>Busca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Decod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Execuç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Escrita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97413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7589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6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4935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19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904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2711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4118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170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87628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968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99240"/>
                  </a:ext>
                </a:extLst>
              </a:tr>
            </a:tbl>
          </a:graphicData>
        </a:graphic>
      </p:graphicFrame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930F9F5E-CE4F-4651-9BF0-2BF367F49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5078"/>
              </p:ext>
            </p:extLst>
          </p:nvPr>
        </p:nvGraphicFramePr>
        <p:xfrm>
          <a:off x="4571999" y="1230160"/>
          <a:ext cx="346875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">
                  <a:extLst>
                    <a:ext uri="{9D8B030D-6E8A-4147-A177-3AD203B41FA5}">
                      <a16:colId xmlns:a16="http://schemas.microsoft.com/office/drawing/2014/main" val="762583931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503894197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806593960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420939028"/>
                    </a:ext>
                  </a:extLst>
                </a:gridCol>
              </a:tblGrid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97413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7589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6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4935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19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904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2711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4118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170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87628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968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99240"/>
                  </a:ext>
                </a:extLst>
              </a:tr>
            </a:tbl>
          </a:graphicData>
        </a:graphic>
      </p:graphicFrame>
      <p:graphicFrame>
        <p:nvGraphicFramePr>
          <p:cNvPr id="7" name="Tabela 4">
            <a:extLst>
              <a:ext uri="{FF2B5EF4-FFF2-40B4-BE49-F238E27FC236}">
                <a16:creationId xmlns:a16="http://schemas.microsoft.com/office/drawing/2014/main" id="{CBA022FA-8EF6-4115-A8B4-CEFA2DE40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929228"/>
              </p:ext>
            </p:extLst>
          </p:nvPr>
        </p:nvGraphicFramePr>
        <p:xfrm>
          <a:off x="8723244" y="1230160"/>
          <a:ext cx="346875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">
                  <a:extLst>
                    <a:ext uri="{9D8B030D-6E8A-4147-A177-3AD203B41FA5}">
                      <a16:colId xmlns:a16="http://schemas.microsoft.com/office/drawing/2014/main" val="762583931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503894197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806593960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420939028"/>
                    </a:ext>
                  </a:extLst>
                </a:gridCol>
              </a:tblGrid>
              <a:tr h="292587">
                <a:tc>
                  <a:txBody>
                    <a:bodyPr/>
                    <a:lstStyle/>
                    <a:p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97413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7589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6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4935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19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904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2711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4118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170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87628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968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99240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88FA93F-9B4F-443E-B4BE-F1ACAC88FC5D}"/>
              </a:ext>
            </a:extLst>
          </p:cNvPr>
          <p:cNvSpPr txBox="1"/>
          <p:nvPr/>
        </p:nvSpPr>
        <p:spPr>
          <a:xfrm>
            <a:off x="834887" y="344557"/>
            <a:ext cx="286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CISC</a:t>
            </a:r>
          </a:p>
          <a:p>
            <a:pPr algn="ctr"/>
            <a:r>
              <a:rPr lang="pt-BR" sz="2400" b="1" dirty="0"/>
              <a:t>Máquina Base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4CA9E19-E38F-46E7-AB97-2C43A8DD96E0}"/>
              </a:ext>
            </a:extLst>
          </p:cNvPr>
          <p:cNvSpPr txBox="1"/>
          <p:nvPr/>
        </p:nvSpPr>
        <p:spPr>
          <a:xfrm>
            <a:off x="4875142" y="344556"/>
            <a:ext cx="286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RISC</a:t>
            </a:r>
          </a:p>
          <a:p>
            <a:pPr algn="ctr"/>
            <a:r>
              <a:rPr lang="pt-BR" sz="2400" b="1" dirty="0"/>
              <a:t>Máquina Escalar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069F1F-B5FA-43A1-B202-C7E5C2C1E19B}"/>
              </a:ext>
            </a:extLst>
          </p:cNvPr>
          <p:cNvSpPr txBox="1"/>
          <p:nvPr/>
        </p:nvSpPr>
        <p:spPr>
          <a:xfrm>
            <a:off x="144379" y="1528011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ADA674-3848-4504-8166-AE78E0676E9E}"/>
              </a:ext>
            </a:extLst>
          </p:cNvPr>
          <p:cNvSpPr txBox="1"/>
          <p:nvPr/>
        </p:nvSpPr>
        <p:spPr>
          <a:xfrm>
            <a:off x="178031" y="1897343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B8FA71-E420-4E7A-89D5-83603789BF80}"/>
              </a:ext>
            </a:extLst>
          </p:cNvPr>
          <p:cNvSpPr txBox="1"/>
          <p:nvPr/>
        </p:nvSpPr>
        <p:spPr>
          <a:xfrm>
            <a:off x="127462" y="2266675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1948D0-2232-4874-9BCE-4543803A4B1B}"/>
              </a:ext>
            </a:extLst>
          </p:cNvPr>
          <p:cNvSpPr txBox="1"/>
          <p:nvPr/>
        </p:nvSpPr>
        <p:spPr>
          <a:xfrm>
            <a:off x="183606" y="2683765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772D78-A5F9-4F22-B2E9-57F472A66BD8}"/>
              </a:ext>
            </a:extLst>
          </p:cNvPr>
          <p:cNvSpPr txBox="1"/>
          <p:nvPr/>
        </p:nvSpPr>
        <p:spPr>
          <a:xfrm>
            <a:off x="4099101" y="1712677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40DACA-3E58-48EC-9C90-35DE52F6D697}"/>
              </a:ext>
            </a:extLst>
          </p:cNvPr>
          <p:cNvSpPr txBox="1"/>
          <p:nvPr/>
        </p:nvSpPr>
        <p:spPr>
          <a:xfrm>
            <a:off x="4111132" y="2480142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0B24B9-0267-436E-A511-451F5E42345F}"/>
              </a:ext>
            </a:extLst>
          </p:cNvPr>
          <p:cNvSpPr txBox="1"/>
          <p:nvPr/>
        </p:nvSpPr>
        <p:spPr>
          <a:xfrm>
            <a:off x="4095087" y="3234112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E23A6E-A0EC-4E98-A4E7-E82C2C91CAE5}"/>
              </a:ext>
            </a:extLst>
          </p:cNvPr>
          <p:cNvSpPr/>
          <p:nvPr/>
        </p:nvSpPr>
        <p:spPr>
          <a:xfrm>
            <a:off x="711200" y="5497689"/>
            <a:ext cx="1174044" cy="1140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3F3E585-27E6-4238-BE83-17A410168AF9}"/>
              </a:ext>
            </a:extLst>
          </p:cNvPr>
          <p:cNvCxnSpPr/>
          <p:nvPr/>
        </p:nvCxnSpPr>
        <p:spPr>
          <a:xfrm flipH="1">
            <a:off x="2100538" y="6129867"/>
            <a:ext cx="81199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4BEB8585-7416-4A23-B07E-F07102CE9E7D}"/>
              </a:ext>
            </a:extLst>
          </p:cNvPr>
          <p:cNvSpPr/>
          <p:nvPr/>
        </p:nvSpPr>
        <p:spPr>
          <a:xfrm>
            <a:off x="4641022" y="5497689"/>
            <a:ext cx="1174044" cy="1140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91DFA33-B85C-4A1E-BFF5-F78A0817345B}"/>
              </a:ext>
            </a:extLst>
          </p:cNvPr>
          <p:cNvCxnSpPr/>
          <p:nvPr/>
        </p:nvCxnSpPr>
        <p:spPr>
          <a:xfrm flipH="1">
            <a:off x="6096000" y="5774267"/>
            <a:ext cx="81199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BDA1470-2C3B-44D5-B26A-7A2911EC8ADF}"/>
              </a:ext>
            </a:extLst>
          </p:cNvPr>
          <p:cNvCxnSpPr/>
          <p:nvPr/>
        </p:nvCxnSpPr>
        <p:spPr>
          <a:xfrm flipH="1">
            <a:off x="6096000" y="6355645"/>
            <a:ext cx="81199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48EB762-E87F-4386-8340-DCB8A489729C}"/>
              </a:ext>
            </a:extLst>
          </p:cNvPr>
          <p:cNvSpPr txBox="1"/>
          <p:nvPr/>
        </p:nvSpPr>
        <p:spPr>
          <a:xfrm>
            <a:off x="4089338" y="4001577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259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128E37-DA8C-4BA7-BF1C-10C67326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44" y="104863"/>
            <a:ext cx="7174469" cy="66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3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C2A50-6589-4651-84DA-2129E412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pt-BR" dirty="0"/>
              <a:t>Vantagens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2EB6B4-56A5-4357-83E2-A1C4C4A9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3663"/>
            <a:ext cx="10515600" cy="444265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padrão RISC do processador permite que estes processadores tenham menos transístores que processadores CISC (x86). </a:t>
            </a:r>
          </a:p>
          <a:p>
            <a:pPr marL="0" indent="0" algn="just">
              <a:buNone/>
            </a:pPr>
            <a:r>
              <a:rPr lang="pt-BR" dirty="0"/>
              <a:t>Essa abordagem reduz custos, liberação de calor e consumo de energia. </a:t>
            </a:r>
          </a:p>
          <a:p>
            <a:pPr marL="0" indent="0" algn="just">
              <a:buNone/>
            </a:pPr>
            <a:r>
              <a:rPr lang="pt-BR" dirty="0"/>
              <a:t>Essas são características desejáveis para dispositivos portáteis, como smartphones, laptops, tablets e outros dispositivos embarcados. </a:t>
            </a:r>
          </a:p>
          <a:p>
            <a:pPr marL="0" indent="0" algn="just">
              <a:buNone/>
            </a:pPr>
            <a:r>
              <a:rPr lang="pt-BR" dirty="0"/>
              <a:t>Uma estrutura mais simples facilita a criação de </a:t>
            </a:r>
            <a:r>
              <a:rPr lang="pt-BR" dirty="0" err="1"/>
              <a:t>multi-core</a:t>
            </a:r>
            <a:r>
              <a:rPr lang="pt-BR" dirty="0"/>
              <a:t> CPUs, o que impacta na redução de custos de produção. </a:t>
            </a:r>
          </a:p>
          <a:p>
            <a:pPr marL="0" indent="0" algn="just">
              <a:buNone/>
            </a:pPr>
            <a:r>
              <a:rPr lang="pt-BR" dirty="0"/>
              <a:t>Os processadores ARM são 90% dos processadores embarcados RISC de 32 bits ou 64 bits.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3DFB55-CAE5-494D-AEBA-5CE07837939B}"/>
              </a:ext>
            </a:extLst>
          </p:cNvPr>
          <p:cNvSpPr/>
          <p:nvPr/>
        </p:nvSpPr>
        <p:spPr>
          <a:xfrm>
            <a:off x="1826896" y="5739230"/>
            <a:ext cx="7544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hlinkClick r:id="rId2"/>
              </a:rPr>
              <a:t>https://www.youtube.com/watch?v=g2cbAlDwY64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3895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6" y="0"/>
            <a:ext cx="52129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c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42389"/>
            <a:ext cx="5678495" cy="31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pu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12" y="3150241"/>
            <a:ext cx="5518765" cy="36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6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Unidade Central de Processamento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D99668-EDA7-4B40-B6F5-35EB1BF81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844824"/>
            <a:ext cx="6300192" cy="3546108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A8B4B-6982-4AE3-8A7D-F5160216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708301"/>
          </a:xfrm>
        </p:spPr>
        <p:txBody>
          <a:bodyPr/>
          <a:lstStyle/>
          <a:p>
            <a:r>
              <a:rPr lang="pt-BR" dirty="0"/>
              <a:t>Arquitetura ARM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0130D2-0327-4A80-82F9-CA033D4E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49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ARM</a:t>
            </a:r>
            <a:r>
              <a:rPr lang="pt-BR" dirty="0"/>
              <a:t>, originalmente </a:t>
            </a:r>
            <a:r>
              <a:rPr lang="pt-BR" i="1" dirty="0" err="1"/>
              <a:t>Acorn</a:t>
            </a:r>
            <a:r>
              <a:rPr lang="pt-BR" i="1" dirty="0"/>
              <a:t> RISC </a:t>
            </a:r>
            <a:r>
              <a:rPr lang="pt-BR" i="1" dirty="0" err="1"/>
              <a:t>Machine</a:t>
            </a:r>
            <a:r>
              <a:rPr lang="pt-BR" dirty="0"/>
              <a:t>, e depois </a:t>
            </a:r>
            <a:r>
              <a:rPr lang="pt-BR" i="1" dirty="0" err="1"/>
              <a:t>Advanced</a:t>
            </a:r>
            <a:r>
              <a:rPr lang="pt-BR" i="1" dirty="0"/>
              <a:t> RISC </a:t>
            </a:r>
            <a:r>
              <a:rPr lang="pt-BR" i="1" dirty="0" err="1"/>
              <a:t>Machine</a:t>
            </a:r>
            <a:endParaRPr lang="pt-BR" i="1" dirty="0"/>
          </a:p>
          <a:p>
            <a:pPr algn="just"/>
            <a:r>
              <a:rPr lang="pt-BR" dirty="0" err="1"/>
              <a:t>Perfil-A</a:t>
            </a:r>
            <a:r>
              <a:rPr lang="pt-BR" dirty="0"/>
              <a:t>, o perfil "Aplicativo", implementado por núcleos de 32/64 bits na série Cortex-A e por alguns núcleos não-ARM</a:t>
            </a:r>
          </a:p>
          <a:p>
            <a:pPr algn="just"/>
            <a:r>
              <a:rPr lang="pt-BR" dirty="0"/>
              <a:t>Perfil-R, o perfil "Real-time", implementado por núcleos da série Cortex-R</a:t>
            </a:r>
          </a:p>
          <a:p>
            <a:pPr algn="just"/>
            <a:r>
              <a:rPr lang="pt-BR" dirty="0" err="1"/>
              <a:t>Perfil-M</a:t>
            </a:r>
            <a:r>
              <a:rPr lang="pt-BR" dirty="0"/>
              <a:t>, o perfil "Microcontrolador", implementado pela maioria dos núcleos da série Cortex-M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Captura de tela">
            <a:extLst>
              <a:ext uri="{FF2B5EF4-FFF2-40B4-BE49-F238E27FC236}">
                <a16:creationId xmlns:a16="http://schemas.microsoft.com/office/drawing/2014/main" id="{E303A9E4-13D8-4F44-A215-0E8B1114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43" y="4218954"/>
            <a:ext cx="2325757" cy="23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0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éries&#10;Processadores para&#10;aplicações de alta&#10;performance&#10;Processadores para&#10;sistemas em tempo real&#10;Processador para micro&#10;...">
            <a:extLst>
              <a:ext uri="{FF2B5EF4-FFF2-40B4-BE49-F238E27FC236}">
                <a16:creationId xmlns:a16="http://schemas.microsoft.com/office/drawing/2014/main" id="{D3D8B673-EDE9-48AE-BB81-4AEA2C8E2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/>
          <a:stretch/>
        </p:blipFill>
        <p:spPr bwMode="auto">
          <a:xfrm>
            <a:off x="1358347" y="74025"/>
            <a:ext cx="9475305" cy="67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6668D-14E4-46EA-BFD2-95800ADF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Modos da CPU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C1081F-40EE-4CEA-B7D8-833D7618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901148"/>
            <a:ext cx="11131826" cy="56454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i="1" dirty="0"/>
              <a:t>Modo Usuário:</a:t>
            </a:r>
            <a:r>
              <a:rPr lang="pt-BR" dirty="0"/>
              <a:t> O único modo não privilegiado</a:t>
            </a:r>
          </a:p>
          <a:p>
            <a:pPr algn="just"/>
            <a:r>
              <a:rPr lang="pt-BR" i="1" dirty="0"/>
              <a:t>Modo FIQ:</a:t>
            </a:r>
            <a:r>
              <a:rPr lang="pt-BR" dirty="0"/>
              <a:t> Um modo privilegiado que é inserido sempre que o processador aceita uma solicitação de interrupção rápida (Fast </a:t>
            </a:r>
            <a:r>
              <a:rPr lang="pt-BR" dirty="0" err="1"/>
              <a:t>Interrupt</a:t>
            </a:r>
            <a:r>
              <a:rPr lang="pt-BR" dirty="0"/>
              <a:t> Requests</a:t>
            </a:r>
            <a:r>
              <a:rPr lang="pt-BR" b="1" dirty="0"/>
              <a:t>)</a:t>
            </a:r>
            <a:endParaRPr lang="pt-BR" dirty="0"/>
          </a:p>
          <a:p>
            <a:pPr algn="just"/>
            <a:r>
              <a:rPr lang="pt-BR" i="1" dirty="0"/>
              <a:t>Modo IRQ: Um modo privilegiado que é inserido sempre que o processador aceita uma interrupção.</a:t>
            </a:r>
            <a:endParaRPr lang="pt-BR" dirty="0"/>
          </a:p>
          <a:p>
            <a:pPr algn="just"/>
            <a:r>
              <a:rPr lang="pt-BR" i="1" dirty="0"/>
              <a:t>Modo Supervisor (SVC): Um modo privilegiado inserido sempre que a CPU é reinicializada ou quando uma instrução SVC é executada.</a:t>
            </a:r>
            <a:endParaRPr lang="pt-BR" dirty="0"/>
          </a:p>
          <a:p>
            <a:pPr algn="just"/>
            <a:r>
              <a:rPr lang="pt-BR" i="1" dirty="0"/>
              <a:t>Modo de anulação:</a:t>
            </a:r>
            <a:r>
              <a:rPr lang="pt-BR" dirty="0"/>
              <a:t> Um modo privilegiado que é inserido sempre que ocorre uma exceção de anulação automática ou anulação de dados.</a:t>
            </a:r>
          </a:p>
          <a:p>
            <a:pPr algn="just"/>
            <a:r>
              <a:rPr lang="pt-BR" i="1" dirty="0"/>
              <a:t>Modo indefinido:</a:t>
            </a:r>
            <a:r>
              <a:rPr lang="pt-BR" dirty="0"/>
              <a:t> Um modo privilegiado que é inserido sempre que ocorre uma exceção de instrução indefinida.</a:t>
            </a:r>
          </a:p>
          <a:p>
            <a:pPr algn="just"/>
            <a:r>
              <a:rPr lang="pt-BR" i="1" dirty="0"/>
              <a:t>Modo Sistema (ARMv4 e acima): O único modo privilegiado que não é inserido por uma exceção. Ele só pode ser inserido executando uma instrução que grava explicitamente os bits de modo do CPSR (</a:t>
            </a:r>
            <a:r>
              <a:rPr lang="pt-BR" i="1" dirty="0" err="1"/>
              <a:t>Current</a:t>
            </a:r>
            <a:r>
              <a:rPr lang="pt-BR" i="1" dirty="0"/>
              <a:t> </a:t>
            </a:r>
            <a:r>
              <a:rPr lang="pt-BR" i="1" dirty="0" err="1"/>
              <a:t>Program</a:t>
            </a:r>
            <a:r>
              <a:rPr lang="pt-BR" i="1" dirty="0"/>
              <a:t> Status </a:t>
            </a:r>
            <a:r>
              <a:rPr lang="pt-BR" i="1" dirty="0" err="1"/>
              <a:t>Register</a:t>
            </a:r>
            <a:r>
              <a:rPr lang="pt-BR" i="1" dirty="0"/>
              <a:t>) de outro modo privilegiado (não do modo de usuário).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417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0AADF-0B7E-41F7-8E6E-5BDC9DC9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08382"/>
            <a:ext cx="10810461" cy="55791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i="1" dirty="0"/>
              <a:t>Modo monitor (ARMv6 e ARMv7 Security </a:t>
            </a:r>
            <a:r>
              <a:rPr lang="pt-BR" i="1" dirty="0" err="1"/>
              <a:t>Extensions</a:t>
            </a:r>
            <a:r>
              <a:rPr lang="pt-BR" i="1" dirty="0"/>
              <a:t>, ARMv8 EL3):</a:t>
            </a:r>
            <a:r>
              <a:rPr lang="pt-BR" dirty="0"/>
              <a:t> Um modo monitor é introduzido para suportar a extensão </a:t>
            </a:r>
            <a:r>
              <a:rPr lang="pt-BR" dirty="0" err="1"/>
              <a:t>TrustZone</a:t>
            </a:r>
            <a:r>
              <a:rPr lang="pt-BR" dirty="0"/>
              <a:t> em núcleos ARM.</a:t>
            </a:r>
          </a:p>
          <a:p>
            <a:pPr algn="just"/>
            <a:r>
              <a:rPr lang="pt-BR" i="1" dirty="0"/>
              <a:t>Modo </a:t>
            </a:r>
            <a:r>
              <a:rPr lang="pt-BR" i="1" dirty="0" err="1"/>
              <a:t>Hyp</a:t>
            </a:r>
            <a:r>
              <a:rPr lang="pt-BR" i="1" dirty="0"/>
              <a:t> (ARMv7 </a:t>
            </a:r>
            <a:r>
              <a:rPr lang="pt-BR" i="1" dirty="0" err="1"/>
              <a:t>Virtualization</a:t>
            </a:r>
            <a:r>
              <a:rPr lang="pt-BR" i="1" dirty="0"/>
              <a:t> </a:t>
            </a:r>
            <a:r>
              <a:rPr lang="pt-BR" i="1" dirty="0" err="1"/>
              <a:t>Extensions</a:t>
            </a:r>
            <a:r>
              <a:rPr lang="pt-BR" i="1" dirty="0"/>
              <a:t>, ARMv8 EL2):</a:t>
            </a:r>
            <a:r>
              <a:rPr lang="pt-BR" dirty="0"/>
              <a:t> Um modo de hipervisor que suporta os requisitos de virtualização de </a:t>
            </a:r>
            <a:r>
              <a:rPr lang="pt-BR" dirty="0" err="1"/>
              <a:t>Popek</a:t>
            </a:r>
            <a:r>
              <a:rPr lang="pt-BR" dirty="0"/>
              <a:t> e Goldberg para a operação não segura da CPU.</a:t>
            </a:r>
          </a:p>
          <a:p>
            <a:pPr algn="just"/>
            <a:r>
              <a:rPr lang="pt-BR" i="1" dirty="0"/>
              <a:t>Modo thread (ARMv6-M, ARMv7-M, ARMv8-M):</a:t>
            </a:r>
            <a:r>
              <a:rPr lang="pt-BR" dirty="0"/>
              <a:t> Um modo que pode ser especificado como privilegiado ou não privilegiado, enquanto o MSP (</a:t>
            </a:r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Stack</a:t>
            </a:r>
            <a:r>
              <a:rPr lang="pt-BR" dirty="0"/>
              <a:t> Pointer) ou PSP (</a:t>
            </a:r>
            <a:r>
              <a:rPr lang="pt-BR" dirty="0" err="1"/>
              <a:t>Process</a:t>
            </a:r>
            <a:r>
              <a:rPr lang="pt-BR" dirty="0"/>
              <a:t> </a:t>
            </a:r>
            <a:r>
              <a:rPr lang="pt-BR" dirty="0" err="1"/>
              <a:t>Stack</a:t>
            </a:r>
            <a:r>
              <a:rPr lang="pt-BR" dirty="0"/>
              <a:t> Pointer) é usado, também pode ser especificado em Registro de controle com acesso privilegiado. Este modo é projetado para tarefas do usuário em ambiente RTOS, mas é tipicamente usado em bare-metal para super loop.</a:t>
            </a:r>
          </a:p>
          <a:p>
            <a:pPr algn="just"/>
            <a:r>
              <a:rPr lang="pt-BR" i="1" dirty="0"/>
              <a:t>Modo do manipulador (ARMv6-M, ARMv7-M, ARMv8-M):</a:t>
            </a:r>
            <a:r>
              <a:rPr lang="pt-BR" dirty="0"/>
              <a:t> Um modo dedicado para tratamento de exceções (exceto o RESET que é tratado no modo Thread). O modo manipulador sempre usa o MSP e funciona em nível privilegiado.</a:t>
            </a:r>
          </a:p>
          <a:p>
            <a:pPr algn="just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903CBF2-B741-4EB7-85E6-F39DA980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Modos da CPU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59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ynos - Samsung Ax - Apple&#10;Snapdragon - Qualcomm Tegra - Nvidia&#10;SoCs baseados na arquitetura ARM&#10;Mediatek - Mediatek&#10; ">
            <a:extLst>
              <a:ext uri="{FF2B5EF4-FFF2-40B4-BE49-F238E27FC236}">
                <a16:creationId xmlns:a16="http://schemas.microsoft.com/office/drawing/2014/main" id="{80D6BC36-31E7-44BE-A22C-D59D7420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91" y="71038"/>
            <a:ext cx="8945217" cy="67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79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Diagrama&#10;&#10;Descrição gerada automaticamente com confiança média">
            <a:extLst>
              <a:ext uri="{FF2B5EF4-FFF2-40B4-BE49-F238E27FC236}">
                <a16:creationId xmlns:a16="http://schemas.microsoft.com/office/drawing/2014/main" id="{244D878C-89B5-4663-B2BC-74245628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10" y="96974"/>
            <a:ext cx="6276481" cy="66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9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emplos de aplicação&#10; ">
            <a:extLst>
              <a:ext uri="{FF2B5EF4-FFF2-40B4-BE49-F238E27FC236}">
                <a16:creationId xmlns:a16="http://schemas.microsoft.com/office/drawing/2014/main" id="{DE9922DA-22F3-4453-AA11-3B1238EC3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13396"/>
          <a:stretch/>
        </p:blipFill>
        <p:spPr bwMode="auto">
          <a:xfrm>
            <a:off x="1104100" y="387626"/>
            <a:ext cx="9983799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79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M x86&#10;Baixo consumo de energia Alto consumo de energia&#10;Conjunto de instruções reduzidas(RISC) Instruções complexas (CISC...">
            <a:extLst>
              <a:ext uri="{FF2B5EF4-FFF2-40B4-BE49-F238E27FC236}">
                <a16:creationId xmlns:a16="http://schemas.microsoft.com/office/drawing/2014/main" id="{B9B81EE2-CF16-4D96-88F3-E5DB0E9B0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 bwMode="auto">
          <a:xfrm>
            <a:off x="900216" y="397525"/>
            <a:ext cx="10391568" cy="606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57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582AB-C06D-4DB1-8BF9-0450F8B5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4" y="271670"/>
            <a:ext cx="10515600" cy="748058"/>
          </a:xfrm>
        </p:spPr>
        <p:txBody>
          <a:bodyPr/>
          <a:lstStyle/>
          <a:p>
            <a:r>
              <a:rPr lang="pt-BR" dirty="0"/>
              <a:t>Recursos Computacionais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2DD2FD-F459-484F-8F5C-6A40679E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9" y="1245704"/>
            <a:ext cx="11158331" cy="53406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Análise do fluxo de dados: O processador analise a fila de instruções.</a:t>
            </a:r>
          </a:p>
          <a:p>
            <a:pPr algn="just"/>
            <a:r>
              <a:rPr lang="pt-BR" dirty="0"/>
              <a:t>Execução Especulativa: Através da Análise de Fluxo de Dados o Processador consegue realizar a decodificação antecipada. </a:t>
            </a:r>
          </a:p>
          <a:p>
            <a:pPr algn="just"/>
            <a:r>
              <a:rPr lang="pt-BR" dirty="0"/>
              <a:t>Previsão de Desvio: Utiliza a técnica de análise de fluxo de dados para encontrar uma dependência de dados verdadeira para criar um desvio, evitando que o processador fique ocioso. </a:t>
            </a:r>
          </a:p>
          <a:p>
            <a:pPr lvl="1" algn="just"/>
            <a:r>
              <a:rPr lang="pt-BR" dirty="0"/>
              <a:t>Estática: avalia todo o conteúdo da memória cache e histórico de processamento.  </a:t>
            </a:r>
          </a:p>
          <a:p>
            <a:pPr lvl="1" algn="just"/>
            <a:r>
              <a:rPr lang="pt-BR" dirty="0"/>
              <a:t>Dinâmica: analisa toda fila de processamento (memórias cache e RAM) além do histórico de processamento. </a:t>
            </a:r>
          </a:p>
          <a:p>
            <a:pPr algn="just"/>
            <a:r>
              <a:rPr lang="pt-BR" dirty="0"/>
              <a:t>Princípio Estatístico Comprovado: </a:t>
            </a:r>
          </a:p>
          <a:p>
            <a:pPr lvl="1" algn="just"/>
            <a:r>
              <a:rPr lang="pt-BR" dirty="0"/>
              <a:t>Análise estática </a:t>
            </a:r>
          </a:p>
          <a:p>
            <a:pPr lvl="1" algn="just"/>
            <a:r>
              <a:rPr lang="pt-BR" dirty="0"/>
              <a:t>Análise dinâmica: exige processamento  </a:t>
            </a:r>
          </a:p>
          <a:p>
            <a:pPr algn="just"/>
            <a:r>
              <a:rPr lang="pt-BR" dirty="0"/>
              <a:t>Pipeline: recurso computacional que acelera o processamento em até 1,5 vezes. Aumenta significativamente a eficiência de um processador.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** Pipeline Vetorial: processa instruções vetoriais. Sua característica é a sua unidade escalar pipeline típica e uma unidade vetorial que realizam operações de alto nível sobre </a:t>
            </a:r>
            <a:r>
              <a:rPr lang="pt-BR" dirty="0" err="1"/>
              <a:t>arrays</a:t>
            </a:r>
            <a:r>
              <a:rPr lang="pt-BR" dirty="0"/>
              <a:t> lineares.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323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8001DD-1D6A-49F1-82A4-EFCE81C1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04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DDV (Dependência de Dados Verdadeira): depende de uma ação anterior para poder realizar a instrução seguinte.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: </a:t>
            </a:r>
          </a:p>
          <a:p>
            <a:pPr marL="0" indent="0">
              <a:buNone/>
            </a:pPr>
            <a:r>
              <a:rPr lang="pt-BR" dirty="0"/>
              <a:t>A=1+2</a:t>
            </a:r>
          </a:p>
          <a:p>
            <a:pPr marL="0" indent="0">
              <a:buNone/>
            </a:pPr>
            <a:r>
              <a:rPr lang="pt-BR" dirty="0"/>
              <a:t>B=A+3 </a:t>
            </a:r>
          </a:p>
          <a:p>
            <a:pPr marL="0" indent="0" algn="just">
              <a:buNone/>
            </a:pPr>
            <a:r>
              <a:rPr lang="pt-BR" dirty="0"/>
              <a:t>Quando uma informação depende do resultado da outra, o processador faz um desvio para não ficar ocioso.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DDF (Dependência de Dados Falsa) </a:t>
            </a:r>
          </a:p>
          <a:p>
            <a:pPr marL="0" indent="0" algn="just">
              <a:buNone/>
            </a:pPr>
            <a:r>
              <a:rPr lang="pt-BR" dirty="0"/>
              <a:t>A=1+2</a:t>
            </a:r>
          </a:p>
          <a:p>
            <a:pPr marL="0" indent="0" algn="just">
              <a:buNone/>
            </a:pPr>
            <a:r>
              <a:rPr lang="pt-BR" dirty="0"/>
              <a:t>Z=A+4</a:t>
            </a:r>
          </a:p>
        </p:txBody>
      </p:sp>
    </p:spTree>
    <p:extLst>
      <p:ext uri="{BB962C8B-B14F-4D97-AF65-F5344CB8AC3E}">
        <p14:creationId xmlns:p14="http://schemas.microsoft.com/office/powerpoint/2010/main" val="306766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991544" y="545196"/>
            <a:ext cx="8219256" cy="6515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pt-BR" sz="3240"/>
              <a:t>Arquitetura Von Neumann (recordando...)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0" rtlCol="0" anchor="ctr" anchorCtr="0">
            <a:noAutofit/>
          </a:bodyPr>
          <a:lstStyle/>
          <a:p>
            <a:pPr>
              <a:buSzPts val="1800"/>
            </a:pPr>
            <a:fld id="{00000000-1234-1234-1234-123412341234}" type="slidenum">
              <a:rPr lang="pt-BR"/>
              <a:pPr>
                <a:buSzPts val="1800"/>
              </a:pPr>
              <a:t>3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477757-19B5-4243-9441-7D6F755A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63" y="1196752"/>
            <a:ext cx="9923660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 que é Encoder e qual sua função? - PROTEXTIL">
            <a:extLst>
              <a:ext uri="{FF2B5EF4-FFF2-40B4-BE49-F238E27FC236}">
                <a16:creationId xmlns:a16="http://schemas.microsoft.com/office/drawing/2014/main" id="{91004415-B6F5-41BD-A2FE-E0C102F1F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6"/>
          <a:stretch/>
        </p:blipFill>
        <p:spPr bwMode="auto">
          <a:xfrm>
            <a:off x="1020725" y="1765005"/>
            <a:ext cx="9991415" cy="27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DF9848-CA0C-4ED2-84E6-D9ADFDE33AE1}"/>
              </a:ext>
            </a:extLst>
          </p:cNvPr>
          <p:cNvSpPr txBox="1"/>
          <p:nvPr/>
        </p:nvSpPr>
        <p:spPr>
          <a:xfrm>
            <a:off x="1020725" y="2514302"/>
            <a:ext cx="264750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CLOCK B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CLOCK 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838BC9-70B6-4276-BBBB-7AE0218288A5}"/>
              </a:ext>
            </a:extLst>
          </p:cNvPr>
          <p:cNvSpPr txBox="1"/>
          <p:nvPr/>
        </p:nvSpPr>
        <p:spPr>
          <a:xfrm>
            <a:off x="871870" y="1541721"/>
            <a:ext cx="2796362" cy="850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35238B2-08DD-4075-AAD9-EC01BDEAD4F7}"/>
              </a:ext>
            </a:extLst>
          </p:cNvPr>
          <p:cNvCxnSpPr/>
          <p:nvPr/>
        </p:nvCxnSpPr>
        <p:spPr>
          <a:xfrm>
            <a:off x="4540759" y="3104707"/>
            <a:ext cx="0" cy="648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22253A1-0D21-467F-8180-B1C522465E73}"/>
              </a:ext>
            </a:extLst>
          </p:cNvPr>
          <p:cNvCxnSpPr/>
          <p:nvPr/>
        </p:nvCxnSpPr>
        <p:spPr>
          <a:xfrm>
            <a:off x="4958316" y="3104707"/>
            <a:ext cx="0" cy="648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00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1152184-BE04-4A6B-A030-BA0E990F02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4599" y="1230160"/>
          <a:ext cx="346875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">
                  <a:extLst>
                    <a:ext uri="{9D8B030D-6E8A-4147-A177-3AD203B41FA5}">
                      <a16:colId xmlns:a16="http://schemas.microsoft.com/office/drawing/2014/main" val="762583931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503894197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806593960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420939028"/>
                    </a:ext>
                  </a:extLst>
                </a:gridCol>
              </a:tblGrid>
              <a:tr h="292587">
                <a:tc>
                  <a:txBody>
                    <a:bodyPr/>
                    <a:lstStyle/>
                    <a:p>
                      <a:r>
                        <a:rPr lang="pt-BR" dirty="0"/>
                        <a:t>Busca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Decod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Execuç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Escrita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97413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7589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6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4935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19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904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2711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4118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170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87628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968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99240"/>
                  </a:ext>
                </a:extLst>
              </a:tr>
            </a:tbl>
          </a:graphicData>
        </a:graphic>
      </p:graphicFrame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930F9F5E-CE4F-4651-9BF0-2BF367F49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896818"/>
              </p:ext>
            </p:extLst>
          </p:nvPr>
        </p:nvGraphicFramePr>
        <p:xfrm>
          <a:off x="4571999" y="1230160"/>
          <a:ext cx="346875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">
                  <a:extLst>
                    <a:ext uri="{9D8B030D-6E8A-4147-A177-3AD203B41FA5}">
                      <a16:colId xmlns:a16="http://schemas.microsoft.com/office/drawing/2014/main" val="762583931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503894197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806593960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420939028"/>
                    </a:ext>
                  </a:extLst>
                </a:gridCol>
              </a:tblGrid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97413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7589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6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4935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19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904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2711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4118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170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87628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968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99240"/>
                  </a:ext>
                </a:extLst>
              </a:tr>
            </a:tbl>
          </a:graphicData>
        </a:graphic>
      </p:graphicFrame>
      <p:graphicFrame>
        <p:nvGraphicFramePr>
          <p:cNvPr id="7" name="Tabela 4">
            <a:extLst>
              <a:ext uri="{FF2B5EF4-FFF2-40B4-BE49-F238E27FC236}">
                <a16:creationId xmlns:a16="http://schemas.microsoft.com/office/drawing/2014/main" id="{CBA022FA-8EF6-4115-A8B4-CEFA2DE40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440821"/>
              </p:ext>
            </p:extLst>
          </p:nvPr>
        </p:nvGraphicFramePr>
        <p:xfrm>
          <a:off x="8539638" y="1226004"/>
          <a:ext cx="356205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">
                  <a:extLst>
                    <a:ext uri="{9D8B030D-6E8A-4147-A177-3AD203B41FA5}">
                      <a16:colId xmlns:a16="http://schemas.microsoft.com/office/drawing/2014/main" val="762583931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1503894197"/>
                    </a:ext>
                  </a:extLst>
                </a:gridCol>
                <a:gridCol w="867189">
                  <a:extLst>
                    <a:ext uri="{9D8B030D-6E8A-4147-A177-3AD203B41FA5}">
                      <a16:colId xmlns:a16="http://schemas.microsoft.com/office/drawing/2014/main" val="806593960"/>
                    </a:ext>
                  </a:extLst>
                </a:gridCol>
                <a:gridCol w="960484">
                  <a:extLst>
                    <a:ext uri="{9D8B030D-6E8A-4147-A177-3AD203B41FA5}">
                      <a16:colId xmlns:a16="http://schemas.microsoft.com/office/drawing/2014/main" val="1420939028"/>
                    </a:ext>
                  </a:extLst>
                </a:gridCol>
              </a:tblGrid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97413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7589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 /</a:t>
                      </a:r>
                      <a:r>
                        <a:rPr lang="pt-BR" dirty="0" err="1"/>
                        <a:t>Bb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6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4935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Bb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Bd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19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904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Bd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Bex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2711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4118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Bex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Bes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1707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87628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9681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1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/</a:t>
                      </a:r>
                      <a:r>
                        <a:rPr lang="pt-BR" dirty="0" err="1"/>
                        <a:t>Cb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99240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/</a:t>
                      </a:r>
                      <a:r>
                        <a:rPr lang="pt-BR" dirty="0" err="1"/>
                        <a:t>Db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00625"/>
                  </a:ext>
                </a:extLst>
              </a:tr>
              <a:tr h="29258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8446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88FA93F-9B4F-443E-B4BE-F1ACAC88FC5D}"/>
              </a:ext>
            </a:extLst>
          </p:cNvPr>
          <p:cNvSpPr txBox="1"/>
          <p:nvPr/>
        </p:nvSpPr>
        <p:spPr>
          <a:xfrm>
            <a:off x="834887" y="344557"/>
            <a:ext cx="286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CISC</a:t>
            </a:r>
          </a:p>
          <a:p>
            <a:pPr algn="ctr"/>
            <a:r>
              <a:rPr lang="pt-BR" sz="2400" b="1" dirty="0"/>
              <a:t>Máquina Base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4CA9E19-E38F-46E7-AB97-2C43A8DD96E0}"/>
              </a:ext>
            </a:extLst>
          </p:cNvPr>
          <p:cNvSpPr txBox="1"/>
          <p:nvPr/>
        </p:nvSpPr>
        <p:spPr>
          <a:xfrm>
            <a:off x="4875142" y="344556"/>
            <a:ext cx="286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RISC</a:t>
            </a:r>
          </a:p>
          <a:p>
            <a:pPr algn="ctr"/>
            <a:r>
              <a:rPr lang="pt-BR" sz="2400" b="1" dirty="0"/>
              <a:t>Máquina Escalar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069F1F-B5FA-43A1-B202-C7E5C2C1E19B}"/>
              </a:ext>
            </a:extLst>
          </p:cNvPr>
          <p:cNvSpPr txBox="1"/>
          <p:nvPr/>
        </p:nvSpPr>
        <p:spPr>
          <a:xfrm>
            <a:off x="144379" y="1528011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ADA674-3848-4504-8166-AE78E0676E9E}"/>
              </a:ext>
            </a:extLst>
          </p:cNvPr>
          <p:cNvSpPr txBox="1"/>
          <p:nvPr/>
        </p:nvSpPr>
        <p:spPr>
          <a:xfrm>
            <a:off x="178031" y="1897343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B8FA71-E420-4E7A-89D5-83603789BF80}"/>
              </a:ext>
            </a:extLst>
          </p:cNvPr>
          <p:cNvSpPr txBox="1"/>
          <p:nvPr/>
        </p:nvSpPr>
        <p:spPr>
          <a:xfrm>
            <a:off x="127462" y="2266675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1948D0-2232-4874-9BCE-4543803A4B1B}"/>
              </a:ext>
            </a:extLst>
          </p:cNvPr>
          <p:cNvSpPr txBox="1"/>
          <p:nvPr/>
        </p:nvSpPr>
        <p:spPr>
          <a:xfrm>
            <a:off x="183606" y="2683765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772D78-A5F9-4F22-B2E9-57F472A66BD8}"/>
              </a:ext>
            </a:extLst>
          </p:cNvPr>
          <p:cNvSpPr txBox="1"/>
          <p:nvPr/>
        </p:nvSpPr>
        <p:spPr>
          <a:xfrm>
            <a:off x="4099101" y="1712677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40DACA-3E58-48EC-9C90-35DE52F6D697}"/>
              </a:ext>
            </a:extLst>
          </p:cNvPr>
          <p:cNvSpPr txBox="1"/>
          <p:nvPr/>
        </p:nvSpPr>
        <p:spPr>
          <a:xfrm>
            <a:off x="4111132" y="2480142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0B24B9-0267-436E-A511-451F5E42345F}"/>
              </a:ext>
            </a:extLst>
          </p:cNvPr>
          <p:cNvSpPr txBox="1"/>
          <p:nvPr/>
        </p:nvSpPr>
        <p:spPr>
          <a:xfrm>
            <a:off x="4095087" y="3234112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E64E0B-A182-4630-9D9D-3EF5060B026C}"/>
              </a:ext>
            </a:extLst>
          </p:cNvPr>
          <p:cNvSpPr txBox="1"/>
          <p:nvPr/>
        </p:nvSpPr>
        <p:spPr>
          <a:xfrm>
            <a:off x="8842781" y="344555"/>
            <a:ext cx="286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Pipeline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221D12-FCD9-4B35-BEB6-AF4690EEA252}"/>
              </a:ext>
            </a:extLst>
          </p:cNvPr>
          <p:cNvSpPr txBox="1"/>
          <p:nvPr/>
        </p:nvSpPr>
        <p:spPr>
          <a:xfrm>
            <a:off x="8210290" y="1728819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22F173A-2175-4C81-B914-030F6FF00648}"/>
              </a:ext>
            </a:extLst>
          </p:cNvPr>
          <p:cNvSpPr/>
          <p:nvPr/>
        </p:nvSpPr>
        <p:spPr>
          <a:xfrm>
            <a:off x="8539638" y="1585054"/>
            <a:ext cx="841429" cy="729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4A622DA-9BC6-4E1A-94B0-E1D1FA32715A}"/>
              </a:ext>
            </a:extLst>
          </p:cNvPr>
          <p:cNvSpPr/>
          <p:nvPr/>
        </p:nvSpPr>
        <p:spPr>
          <a:xfrm>
            <a:off x="9381067" y="2323929"/>
            <a:ext cx="841429" cy="729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6A92B48-56C9-428D-A290-9BD5367E2BD9}"/>
              </a:ext>
            </a:extLst>
          </p:cNvPr>
          <p:cNvSpPr txBox="1"/>
          <p:nvPr/>
        </p:nvSpPr>
        <p:spPr>
          <a:xfrm>
            <a:off x="8210290" y="2495493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917F20A-99AA-4AD7-A69B-2038AB00ED91}"/>
              </a:ext>
            </a:extLst>
          </p:cNvPr>
          <p:cNvSpPr/>
          <p:nvPr/>
        </p:nvSpPr>
        <p:spPr>
          <a:xfrm>
            <a:off x="8576530" y="4902828"/>
            <a:ext cx="841429" cy="1441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A57BC54-0B32-4912-A7EB-F19D4E828004}"/>
              </a:ext>
            </a:extLst>
          </p:cNvPr>
          <p:cNvSpPr txBox="1"/>
          <p:nvPr/>
        </p:nvSpPr>
        <p:spPr>
          <a:xfrm>
            <a:off x="8210290" y="5438926"/>
            <a:ext cx="43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F630EBF-C189-4BE5-8417-47BF431ABBE4}"/>
              </a:ext>
            </a:extLst>
          </p:cNvPr>
          <p:cNvSpPr/>
          <p:nvPr/>
        </p:nvSpPr>
        <p:spPr>
          <a:xfrm>
            <a:off x="4591551" y="1594761"/>
            <a:ext cx="841429" cy="753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DDB5B9F-7A6B-4156-A2BA-1AAE0944A45C}"/>
              </a:ext>
            </a:extLst>
          </p:cNvPr>
          <p:cNvSpPr/>
          <p:nvPr/>
        </p:nvSpPr>
        <p:spPr>
          <a:xfrm>
            <a:off x="414172" y="1594761"/>
            <a:ext cx="841429" cy="350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821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4D6F90-EA6B-4E52-80E7-2526D08B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9" y="354633"/>
            <a:ext cx="11571110" cy="61816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10. Calcule os períodos de </a:t>
            </a:r>
            <a:r>
              <a:rPr lang="pt-BR" dirty="0" err="1"/>
              <a:t>clock</a:t>
            </a:r>
            <a:r>
              <a:rPr lang="pt-BR" dirty="0"/>
              <a:t> (</a:t>
            </a:r>
            <a:r>
              <a:rPr lang="pt-BR" dirty="0" err="1"/>
              <a:t>a-c</a:t>
            </a:r>
            <a:r>
              <a:rPr lang="pt-BR" dirty="0"/>
              <a:t>) e as frequências (d-f) de operação dos seguintes processadores: </a:t>
            </a:r>
          </a:p>
          <a:p>
            <a:pPr marL="0" indent="0">
              <a:buNone/>
            </a:pPr>
            <a:r>
              <a:rPr lang="pt-BR" dirty="0"/>
              <a:t>a) 700 MHz = 0,7 GHz</a:t>
            </a:r>
          </a:p>
          <a:p>
            <a:pPr marL="0" indent="0">
              <a:buNone/>
            </a:pPr>
            <a:r>
              <a:rPr lang="pt-BR" dirty="0"/>
              <a:t>b) 1.6 GHz</a:t>
            </a:r>
          </a:p>
          <a:p>
            <a:pPr marL="0" indent="0">
              <a:buNone/>
            </a:pPr>
            <a:r>
              <a:rPr lang="pt-BR" dirty="0"/>
              <a:t>c) 2.8 GHz</a:t>
            </a:r>
          </a:p>
          <a:p>
            <a:pPr marL="0" indent="0">
              <a:buNone/>
            </a:pPr>
            <a:r>
              <a:rPr lang="pt-BR" dirty="0"/>
              <a:t>d) 1.6 </a:t>
            </a:r>
            <a:r>
              <a:rPr lang="pt-BR" dirty="0" err="1"/>
              <a:t>ns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e) 0.8 </a:t>
            </a:r>
            <a:r>
              <a:rPr lang="pt-BR" dirty="0" err="1"/>
              <a:t>ns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f) 0.2 </a:t>
            </a:r>
            <a:r>
              <a:rPr lang="pt-BR" dirty="0" err="1"/>
              <a:t>ns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 F=1/T		T=1/0,7.10^9  	T= 1,42.10^-9  s	T= 1,42 </a:t>
            </a:r>
            <a:r>
              <a:rPr lang="pt-BR" dirty="0" err="1"/>
              <a:t>ns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b) T=1/1,6.10^9		T= 0,625.10^-9	T=0,625 </a:t>
            </a:r>
            <a:r>
              <a:rPr lang="pt-BR" dirty="0" err="1"/>
              <a:t>ns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e) F=1/0,8.10^-9	T=1,25.10^9	T= 1,25 GHz</a:t>
            </a:r>
          </a:p>
          <a:p>
            <a:pPr marL="0" indent="0">
              <a:buNone/>
            </a:pPr>
            <a:r>
              <a:rPr lang="pt-BR" dirty="0"/>
              <a:t>F=1/T</a:t>
            </a:r>
          </a:p>
          <a:p>
            <a:pPr marL="0" indent="0">
              <a:buNone/>
            </a:pPr>
            <a:r>
              <a:rPr lang="pt-BR" dirty="0"/>
              <a:t>f) T=1/5. 10^9 Hz      T=0,2.10^-9 s    T=0,2ns</a:t>
            </a:r>
          </a:p>
          <a:p>
            <a:pPr marL="0" indent="0">
              <a:buNone/>
            </a:pPr>
            <a:r>
              <a:rPr lang="pt-BR" dirty="0"/>
              <a:t>f) F=1/T    F=1/0,2.10^-9s   F=5.10^9 Hz       F=5 GHz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97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Central de Processamento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760E14-8303-4666-9A9E-CBDA05BE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9" y="1475723"/>
            <a:ext cx="8623582" cy="46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Central de Processamento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307892-E6DC-400A-9E17-5463FB6E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293130"/>
            <a:ext cx="5400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07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Central de Processamento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/>
              <a:t>Unidade de Controle (UC): </a:t>
            </a:r>
            <a:r>
              <a:rPr lang="pt-BR" dirty="0"/>
              <a:t>busca instruções na MP e determina o tipo de cada instrução.</a:t>
            </a:r>
          </a:p>
          <a:p>
            <a:pPr algn="just"/>
            <a:r>
              <a:rPr lang="pt-BR" b="1" dirty="0"/>
              <a:t>Unidade Lógica e Aritmética (ULA): </a:t>
            </a:r>
            <a:r>
              <a:rPr lang="pt-BR" dirty="0"/>
              <a:t>realiza um conjunto de operações necessárias à execução das instruções.</a:t>
            </a:r>
          </a:p>
          <a:p>
            <a:pPr algn="just"/>
            <a:r>
              <a:rPr lang="pt-BR" b="1" dirty="0"/>
              <a:t>Conjunto (Banco) de Registradores: </a:t>
            </a:r>
            <a:r>
              <a:rPr lang="pt-BR" dirty="0"/>
              <a:t>pequena memória de alta velocidade, usada para armazenar resultados temporários e certas informações de controle.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04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CPU</a:t>
            </a: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A6994E5-8077-4137-B42B-380982F9FF1E}"/>
              </a:ext>
            </a:extLst>
          </p:cNvPr>
          <p:cNvSpPr txBox="1">
            <a:spLocks/>
          </p:cNvSpPr>
          <p:nvPr/>
        </p:nvSpPr>
        <p:spPr>
          <a:xfrm>
            <a:off x="2009775" y="159702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endParaRPr lang="pt-BR" altLang="pt-BR" sz="2400"/>
          </a:p>
          <a:p>
            <a:pPr lvl="1">
              <a:buFont typeface="Arial" panose="020B0604020202020204" pitchFamily="34" charset="0"/>
              <a:buNone/>
            </a:pPr>
            <a:endParaRPr lang="pt-BR" altLang="pt-BR" sz="2400" b="1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2CD4A-A099-434F-897D-D6A4FB823D09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5pPr>
            <a:lvl6pPr marL="2514600" marR="0" lvl="5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6pPr>
            <a:lvl7pPr marL="2971800" marR="0" lvl="6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7pPr>
            <a:lvl8pPr marL="3429000" marR="0" lvl="7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8pPr>
            <a:lvl9pPr marL="3886200" marR="0" lvl="8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9pPr>
          </a:lstStyle>
          <a:p>
            <a:pPr eaLnBrk="1" hangingPunct="1"/>
            <a:fld id="{5FEEBE69-1040-4751-861B-ED88E71C6C02}" type="slidenum">
              <a:rPr lang="pt-BR" altLang="pt-B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212A76F-FEF8-47D5-A969-81611AF8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1344614"/>
            <a:ext cx="5400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 Explicativo 1 6">
            <a:extLst>
              <a:ext uri="{FF2B5EF4-FFF2-40B4-BE49-F238E27FC236}">
                <a16:creationId xmlns:a16="http://schemas.microsoft.com/office/drawing/2014/main" id="{5EB4ED2C-8A39-4D5A-904C-4DBEC11F0BDE}"/>
              </a:ext>
            </a:extLst>
          </p:cNvPr>
          <p:cNvSpPr/>
          <p:nvPr/>
        </p:nvSpPr>
        <p:spPr>
          <a:xfrm>
            <a:off x="7196139" y="4970463"/>
            <a:ext cx="2854325" cy="1751012"/>
          </a:xfrm>
          <a:prstGeom prst="borderCallout1">
            <a:avLst>
              <a:gd name="adj1" fmla="val 18750"/>
              <a:gd name="adj2" fmla="val -8333"/>
              <a:gd name="adj3" fmla="val -26916"/>
              <a:gd name="adj4" fmla="val -35887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(1) busca a próxima instrução do programa na memória usando o contador de programa para determinar onde a instrução está localizada</a:t>
            </a:r>
          </a:p>
        </p:txBody>
      </p:sp>
    </p:spTree>
    <p:extLst>
      <p:ext uri="{BB962C8B-B14F-4D97-AF65-F5344CB8AC3E}">
        <p14:creationId xmlns:p14="http://schemas.microsoft.com/office/powerpoint/2010/main" val="40289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0204" y="459695"/>
            <a:ext cx="8219256" cy="651556"/>
          </a:xfrm>
        </p:spPr>
        <p:txBody>
          <a:bodyPr>
            <a:normAutofit fontScale="90000"/>
          </a:bodyPr>
          <a:lstStyle/>
          <a:p>
            <a:r>
              <a:rPr lang="pt-BR" dirty="0"/>
              <a:t>CPU</a:t>
            </a: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7B9F3EC-7328-4316-B017-FA1BD2436126}"/>
              </a:ext>
            </a:extLst>
          </p:cNvPr>
          <p:cNvSpPr txBox="1">
            <a:spLocks/>
          </p:cNvSpPr>
          <p:nvPr/>
        </p:nvSpPr>
        <p:spPr>
          <a:xfrm>
            <a:off x="2009775" y="159702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endParaRPr lang="pt-BR" altLang="pt-BR" sz="2400"/>
          </a:p>
          <a:p>
            <a:pPr lvl="1">
              <a:buFont typeface="Arial" panose="020B0604020202020204" pitchFamily="34" charset="0"/>
              <a:buNone/>
            </a:pPr>
            <a:endParaRPr lang="pt-BR" altLang="pt-BR" sz="2400" b="1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3A65F11-9E34-4A62-957D-09028C8800C5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5pPr>
            <a:lvl6pPr marL="2514600" marR="0" lvl="5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6pPr>
            <a:lvl7pPr marL="2971800" marR="0" lvl="6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7pPr>
            <a:lvl8pPr marL="3429000" marR="0" lvl="7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8pPr>
            <a:lvl9pPr marL="3886200" marR="0" lvl="8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9pPr>
          </a:lstStyle>
          <a:p>
            <a:pPr eaLnBrk="1" hangingPunct="1"/>
            <a:fld id="{425C78E7-88B7-472E-8EDC-27E01933D7DE}" type="slidenum">
              <a:rPr lang="pt-BR" altLang="pt-B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7AC1806-93A4-4A7C-92FE-F0A097CF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1344614"/>
            <a:ext cx="5400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 Explicativo 1 6">
            <a:extLst>
              <a:ext uri="{FF2B5EF4-FFF2-40B4-BE49-F238E27FC236}">
                <a16:creationId xmlns:a16="http://schemas.microsoft.com/office/drawing/2014/main" id="{D4AABE12-CC20-47A1-9A39-9B42A1EE9A7A}"/>
              </a:ext>
            </a:extLst>
          </p:cNvPr>
          <p:cNvSpPr/>
          <p:nvPr/>
        </p:nvSpPr>
        <p:spPr>
          <a:xfrm>
            <a:off x="7196139" y="4970463"/>
            <a:ext cx="2854325" cy="1751012"/>
          </a:xfrm>
          <a:prstGeom prst="borderCallout1">
            <a:avLst>
              <a:gd name="adj1" fmla="val 18750"/>
              <a:gd name="adj2" fmla="val -8333"/>
              <a:gd name="adj3" fmla="val -26916"/>
              <a:gd name="adj4" fmla="val -35887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(1) busca a próxima instrução do programa na memória usando o contador de programa para determinar onde a instrução está localizada</a:t>
            </a:r>
          </a:p>
        </p:txBody>
      </p:sp>
      <p:sp>
        <p:nvSpPr>
          <p:cNvPr id="10" name="Texto Explicativo 1 7">
            <a:extLst>
              <a:ext uri="{FF2B5EF4-FFF2-40B4-BE49-F238E27FC236}">
                <a16:creationId xmlns:a16="http://schemas.microsoft.com/office/drawing/2014/main" id="{FFE756FA-8328-440F-A92A-059CC799BD45}"/>
              </a:ext>
            </a:extLst>
          </p:cNvPr>
          <p:cNvSpPr/>
          <p:nvPr/>
        </p:nvSpPr>
        <p:spPr>
          <a:xfrm>
            <a:off x="7243763" y="3490913"/>
            <a:ext cx="3206750" cy="1338262"/>
          </a:xfrm>
          <a:prstGeom prst="borderCallout1">
            <a:avLst>
              <a:gd name="adj1" fmla="val 18750"/>
              <a:gd name="adj2" fmla="val -8333"/>
              <a:gd name="adj3" fmla="val 42308"/>
              <a:gd name="adj4" fmla="val -28293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(2) a instrução é decodificada para uma linguagem que a ULA possa entender</a:t>
            </a:r>
          </a:p>
        </p:txBody>
      </p:sp>
    </p:spTree>
    <p:extLst>
      <p:ext uri="{BB962C8B-B14F-4D97-AF65-F5344CB8AC3E}">
        <p14:creationId xmlns:p14="http://schemas.microsoft.com/office/powerpoint/2010/main" val="31411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CPU</a:t>
            </a: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9624392" y="6669360"/>
            <a:ext cx="1031114" cy="18864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8C056B9-C6CB-4D6C-9FC3-ACF0613B6C8E}"/>
              </a:ext>
            </a:extLst>
          </p:cNvPr>
          <p:cNvSpPr txBox="1">
            <a:spLocks/>
          </p:cNvSpPr>
          <p:nvPr/>
        </p:nvSpPr>
        <p:spPr>
          <a:xfrm>
            <a:off x="2009775" y="159702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endParaRPr lang="pt-BR" altLang="pt-BR" sz="2400"/>
          </a:p>
          <a:p>
            <a:pPr lvl="1">
              <a:buFont typeface="Arial" panose="020B0604020202020204" pitchFamily="34" charset="0"/>
              <a:buNone/>
            </a:pPr>
            <a:endParaRPr lang="pt-BR" altLang="pt-BR" sz="2400" b="1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77BAA54-443A-4993-B76D-7F13E0350567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5pPr>
            <a:lvl6pPr marL="2514600" marR="0" lvl="5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6pPr>
            <a:lvl7pPr marL="2971800" marR="0" lvl="6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7pPr>
            <a:lvl8pPr marL="3429000" marR="0" lvl="7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8pPr>
            <a:lvl9pPr marL="3886200" marR="0" lvl="8" indent="-22860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9pPr>
          </a:lstStyle>
          <a:p>
            <a:pPr eaLnBrk="1" hangingPunct="1"/>
            <a:fld id="{91AA828E-7976-4636-90AC-0DA3DEEAB062}" type="slidenum">
              <a:rPr lang="pt-BR" altLang="pt-B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ADD56A-E158-40C5-A922-FB27AA54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1344614"/>
            <a:ext cx="5400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 Explicativo 1 6">
            <a:extLst>
              <a:ext uri="{FF2B5EF4-FFF2-40B4-BE49-F238E27FC236}">
                <a16:creationId xmlns:a16="http://schemas.microsoft.com/office/drawing/2014/main" id="{D93CA79A-4D02-4E6A-8880-933618FF8A06}"/>
              </a:ext>
            </a:extLst>
          </p:cNvPr>
          <p:cNvSpPr/>
          <p:nvPr/>
        </p:nvSpPr>
        <p:spPr>
          <a:xfrm>
            <a:off x="7196139" y="4970463"/>
            <a:ext cx="2854325" cy="1751012"/>
          </a:xfrm>
          <a:prstGeom prst="borderCallout1">
            <a:avLst>
              <a:gd name="adj1" fmla="val 18750"/>
              <a:gd name="adj2" fmla="val -8333"/>
              <a:gd name="adj3" fmla="val -26916"/>
              <a:gd name="adj4" fmla="val -35887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(1) busca a próxima instrução do programa na memória usando o contador de programa para determinar onde a instrução está localizada</a:t>
            </a:r>
          </a:p>
        </p:txBody>
      </p:sp>
      <p:sp>
        <p:nvSpPr>
          <p:cNvPr id="10" name="Texto Explicativo 1 7">
            <a:extLst>
              <a:ext uri="{FF2B5EF4-FFF2-40B4-BE49-F238E27FC236}">
                <a16:creationId xmlns:a16="http://schemas.microsoft.com/office/drawing/2014/main" id="{258D3670-3D99-44C6-90ED-648387F2B6F8}"/>
              </a:ext>
            </a:extLst>
          </p:cNvPr>
          <p:cNvSpPr/>
          <p:nvPr/>
        </p:nvSpPr>
        <p:spPr>
          <a:xfrm>
            <a:off x="7243763" y="3490913"/>
            <a:ext cx="3206750" cy="1338262"/>
          </a:xfrm>
          <a:prstGeom prst="borderCallout1">
            <a:avLst>
              <a:gd name="adj1" fmla="val 18750"/>
              <a:gd name="adj2" fmla="val -8333"/>
              <a:gd name="adj3" fmla="val 42308"/>
              <a:gd name="adj4" fmla="val -28293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(2) a instrução é decodificada para uma linguagem que a ULA possa entender</a:t>
            </a:r>
          </a:p>
        </p:txBody>
      </p:sp>
      <p:sp>
        <p:nvSpPr>
          <p:cNvPr id="11" name="Texto Explicativo 1 8">
            <a:extLst>
              <a:ext uri="{FF2B5EF4-FFF2-40B4-BE49-F238E27FC236}">
                <a16:creationId xmlns:a16="http://schemas.microsoft.com/office/drawing/2014/main" id="{43D55F1D-1EC1-40A8-B49F-5ADA0C839763}"/>
              </a:ext>
            </a:extLst>
          </p:cNvPr>
          <p:cNvSpPr/>
          <p:nvPr/>
        </p:nvSpPr>
        <p:spPr>
          <a:xfrm>
            <a:off x="6829426" y="1095375"/>
            <a:ext cx="3838575" cy="1131888"/>
          </a:xfrm>
          <a:prstGeom prst="borderCallout1">
            <a:avLst>
              <a:gd name="adj1" fmla="val 18750"/>
              <a:gd name="adj2" fmla="val -8333"/>
              <a:gd name="adj3" fmla="val 123864"/>
              <a:gd name="adj4" fmla="val -24239"/>
            </a:avLst>
          </a:prstGeom>
          <a:solidFill>
            <a:srgbClr val="9E1D0C"/>
          </a:solidFill>
          <a:ln>
            <a:solidFill>
              <a:srgbClr val="9E1D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(3) Qualquer operando de dados requerido para executar a instrução é carregado da memória e colocados em registradores</a:t>
            </a:r>
          </a:p>
        </p:txBody>
      </p:sp>
    </p:spTree>
    <p:extLst>
      <p:ext uri="{BB962C8B-B14F-4D97-AF65-F5344CB8AC3E}">
        <p14:creationId xmlns:p14="http://schemas.microsoft.com/office/powerpoint/2010/main" val="41078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9808</TotalTime>
  <Words>1887</Words>
  <Application>Microsoft Office PowerPoint</Application>
  <PresentationFormat>Widescreen</PresentationFormat>
  <Paragraphs>271</Paragraphs>
  <Slides>32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Unidade Central de Processamento</vt:lpstr>
      <vt:lpstr>Arquitetura Von Neumann (recordando...)</vt:lpstr>
      <vt:lpstr>Unidade Central de Processamento</vt:lpstr>
      <vt:lpstr>Unidade Central de Processamento</vt:lpstr>
      <vt:lpstr>Unidade Central de Processamento</vt:lpstr>
      <vt:lpstr>CPU</vt:lpstr>
      <vt:lpstr>CPU</vt:lpstr>
      <vt:lpstr>CPU</vt:lpstr>
      <vt:lpstr>CPU</vt:lpstr>
      <vt:lpstr>Apresentação do PowerPoint</vt:lpstr>
      <vt:lpstr>Formato das Instruções</vt:lpstr>
      <vt:lpstr>Ciclo de Instrução</vt:lpstr>
      <vt:lpstr>Arquiteturas CISC e RISC </vt:lpstr>
      <vt:lpstr>Arquiteturas CISC e RISC </vt:lpstr>
      <vt:lpstr>Apresentação do PowerPoint</vt:lpstr>
      <vt:lpstr>Apresentação do PowerPoint</vt:lpstr>
      <vt:lpstr>Vantagens</vt:lpstr>
      <vt:lpstr>Apresentação do PowerPoint</vt:lpstr>
      <vt:lpstr>Arquitetura ARM</vt:lpstr>
      <vt:lpstr>Apresentação do PowerPoint</vt:lpstr>
      <vt:lpstr>Modos da CPU</vt:lpstr>
      <vt:lpstr>Modos da CPU</vt:lpstr>
      <vt:lpstr>Apresentação do PowerPoint</vt:lpstr>
      <vt:lpstr>Apresentação do PowerPoint</vt:lpstr>
      <vt:lpstr>Apresentação do PowerPoint</vt:lpstr>
      <vt:lpstr>Apresentação do PowerPoint</vt:lpstr>
      <vt:lpstr>Recursos Computacionais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carvalho</dc:creator>
  <cp:lastModifiedBy>RODRIGO AMORIM MOTTA CARVALHO</cp:lastModifiedBy>
  <cp:revision>73</cp:revision>
  <dcterms:created xsi:type="dcterms:W3CDTF">2020-06-02T20:25:29Z</dcterms:created>
  <dcterms:modified xsi:type="dcterms:W3CDTF">2022-04-05T00:30:33Z</dcterms:modified>
</cp:coreProperties>
</file>