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7" r:id="rId5"/>
    <p:sldId id="258" r:id="rId6"/>
    <p:sldId id="277" r:id="rId7"/>
    <p:sldId id="278" r:id="rId8"/>
    <p:sldId id="631" r:id="rId9"/>
    <p:sldId id="636" r:id="rId10"/>
    <p:sldId id="637" r:id="rId11"/>
    <p:sldId id="629" r:id="rId12"/>
    <p:sldId id="632" r:id="rId13"/>
    <p:sldId id="630" r:id="rId14"/>
    <p:sldId id="633" r:id="rId15"/>
    <p:sldId id="634" r:id="rId16"/>
    <p:sldId id="635" r:id="rId17"/>
    <p:sldId id="638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68" autoAdjust="0"/>
    <p:restoredTop sz="94660"/>
  </p:normalViewPr>
  <p:slideViewPr>
    <p:cSldViewPr snapToGrid="0">
      <p:cViewPr>
        <p:scale>
          <a:sx n="80" d="100"/>
          <a:sy n="80" d="100"/>
        </p:scale>
        <p:origin x="77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7BF1A-0F15-49EF-9BB5-1179476BA0B3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B1306-C32E-4A59-A42E-6C5CC6B90E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12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9901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F4F9C-4343-4B14-B340-98DA429B5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7C5223-600A-4361-8C47-56F697833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F7C995-C776-459F-A263-8A730A4B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825892-8D10-4B6D-8C3B-046A7CD0E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C4788C-6F00-4957-AA8B-F0F062D37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63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EDFB60-917C-4BBB-AE95-D39C7684A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9C48633-A75D-46E7-A703-9F9F1F4B8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6FDAD2-684F-4584-935F-E904F3F5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7D77AE-19D0-4F86-B81E-7CCB13C04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E62F1C-B8C5-4FAB-959A-99911958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23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1A79E9-AE4C-4543-A722-A7B15533E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9ED2499-2CA3-48F8-BBD6-908337B0F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340FD4-1B6A-4653-B73B-3C761DDED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555A45-40E8-4743-9315-470B4D44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15ED17-A819-4A58-A337-7B9EC3180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5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C5EFC-3720-46B9-9394-2875D478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9D8920-4C15-48FE-98E0-6F3CC2AB4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F5A25C-D0C0-46E6-9BE5-81E35572A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302163-E253-4B53-B01F-9615D217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37B4EB-1B8F-456D-A789-996DD620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3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56D686-C6EB-4B6F-8498-2697872EB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CEC135-760F-4B7B-B4BB-25C82D1C4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A0F619-4CE5-4957-BBA5-61A691462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FBF6A0-EE03-4E03-9A88-EE39FCF95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EBD588-312B-4764-B010-C8691B9D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322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AED942-B128-4AE1-B628-7C68F2909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6B77B4-958D-4870-BB92-B66554271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D0FEA0-14B7-4185-85D3-2B23ADBEA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77AEEE8-E10B-43A9-A13D-FFFCA622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60F5A9-0230-4F8B-B66C-4B771095D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74FF05-FBF4-4834-97DC-84C78E0D0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5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19D3F-2CB4-45EB-BED7-DBF93EB3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0E98DB-9C8E-4117-84C2-8131065AF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7ABCD6-3763-468D-9FE6-5F71065BD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E1E3E61-0937-4AC5-A700-EE7887631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E1F4576-2029-45A7-9E90-39C26BB1C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80C831D-C5D4-456E-B22C-FF16BA52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0C9E1C6-B9F4-4002-B420-631B1EEC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ED29F76-AA38-4B91-9D2F-27848EB01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83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5B5F5-E256-4827-AE9B-F8644C65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550D5F3-34D0-44C3-A026-CEDACB5EF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F94C913-403B-4DC1-BB38-EBD1F133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5780B80-9DEB-4B22-AD1A-DF419319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44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B86FF38-BC81-48CF-8D81-32BCAF4B2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64BEBFF-D912-4C42-BAAC-565FB57E8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39B67C-0435-42E5-A7FC-8846170C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15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64D162-C7B9-4EE5-9824-23A141E79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4F26D2-BCAA-4D84-ABA1-C5D4939FD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7F2CAE0-3E4B-407A-B07E-8D22620F0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A88DB1-100C-41F6-A881-3E0CEF206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FAB240-9470-4A17-8919-D443992CB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C9B0981-1CFC-4018-955F-922237F2C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9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123172-D872-479A-8833-C61F8857B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A4F18F5-5251-4850-A759-7E66ADEC8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2D6191-3161-4573-AAAB-64330F7C0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E3721A6-CD3F-4C39-908A-2F0B53AE0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C3D2845-DCA2-428E-8A86-295416AFB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015AEB9-A534-4D4C-9310-5970334BE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03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AD8A094-D8D5-4D52-B3ED-0CB39EDBE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72CB8C-A871-4522-9F5E-0ED9C813E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068E74-A61E-4662-8644-651C52021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5E0BE-83B2-49E3-B1D2-BC05403F36F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D2D5C1-A6C6-4C03-A22C-96218274A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5FBD23-9843-4702-80A9-8E6A5B608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EAE5F-1919-41BD-9DF4-3593A35781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55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258957" y="3356993"/>
            <a:ext cx="9939129" cy="157809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lvl="0"/>
            <a:r>
              <a:rPr lang="pt-BR" sz="4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Arquitetura e Organização de Computadores</a:t>
            </a:r>
            <a:br>
              <a:rPr lang="pt-BR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Portas </a:t>
            </a:r>
            <a:r>
              <a:rPr lang="pt-BR" sz="4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Lógicas -</a:t>
            </a:r>
            <a:r>
              <a:rPr lang="pt-BR" sz="3200" dirty="0"/>
              <a:t>LÓGICA BOOLEANA</a:t>
            </a:r>
            <a:br>
              <a:rPr lang="pt-BR" sz="3200" dirty="0"/>
            </a:b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7" name="Shape 87"/>
          <p:cNvCxnSpPr/>
          <p:nvPr/>
        </p:nvCxnSpPr>
        <p:spPr>
          <a:xfrm>
            <a:off x="1991544" y="5013176"/>
            <a:ext cx="7992888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366675A-6ADC-4DBC-A500-54D1E1A46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10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04" y="1412877"/>
            <a:ext cx="9816093" cy="4965562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109F3F2C-FAE0-4B7B-88BE-8210C4C26F81}"/>
              </a:ext>
            </a:extLst>
          </p:cNvPr>
          <p:cNvSpPr txBox="1">
            <a:spLocks/>
          </p:cNvSpPr>
          <p:nvPr/>
        </p:nvSpPr>
        <p:spPr>
          <a:xfrm>
            <a:off x="751116" y="1329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Exercício 4</a:t>
            </a:r>
          </a:p>
        </p:txBody>
      </p:sp>
    </p:spTree>
    <p:extLst>
      <p:ext uri="{BB962C8B-B14F-4D97-AF65-F5344CB8AC3E}">
        <p14:creationId xmlns:p14="http://schemas.microsoft.com/office/powerpoint/2010/main" val="465005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80AF17E-DBB7-45D8-AD2C-C46CE091EE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11</a:t>
            </a:fld>
            <a:endParaRPr lang="pt-BR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62728AA-B01F-42D3-B2AC-1834C35C7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565627"/>
              </p:ext>
            </p:extLst>
          </p:nvPr>
        </p:nvGraphicFramePr>
        <p:xfrm>
          <a:off x="1626781" y="136525"/>
          <a:ext cx="10000774" cy="6589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349">
                  <a:extLst>
                    <a:ext uri="{9D8B030D-6E8A-4147-A177-3AD203B41FA5}">
                      <a16:colId xmlns:a16="http://schemas.microsoft.com/office/drawing/2014/main" val="2491519458"/>
                    </a:ext>
                  </a:extLst>
                </a:gridCol>
                <a:gridCol w="541476">
                  <a:extLst>
                    <a:ext uri="{9D8B030D-6E8A-4147-A177-3AD203B41FA5}">
                      <a16:colId xmlns:a16="http://schemas.microsoft.com/office/drawing/2014/main" val="1485579120"/>
                    </a:ext>
                  </a:extLst>
                </a:gridCol>
                <a:gridCol w="515690">
                  <a:extLst>
                    <a:ext uri="{9D8B030D-6E8A-4147-A177-3AD203B41FA5}">
                      <a16:colId xmlns:a16="http://schemas.microsoft.com/office/drawing/2014/main" val="2923741658"/>
                    </a:ext>
                  </a:extLst>
                </a:gridCol>
                <a:gridCol w="522138">
                  <a:extLst>
                    <a:ext uri="{9D8B030D-6E8A-4147-A177-3AD203B41FA5}">
                      <a16:colId xmlns:a16="http://schemas.microsoft.com/office/drawing/2014/main" val="1089361059"/>
                    </a:ext>
                  </a:extLst>
                </a:gridCol>
                <a:gridCol w="754200">
                  <a:extLst>
                    <a:ext uri="{9D8B030D-6E8A-4147-A177-3AD203B41FA5}">
                      <a16:colId xmlns:a16="http://schemas.microsoft.com/office/drawing/2014/main" val="2671194192"/>
                    </a:ext>
                  </a:extLst>
                </a:gridCol>
                <a:gridCol w="1178463">
                  <a:extLst>
                    <a:ext uri="{9D8B030D-6E8A-4147-A177-3AD203B41FA5}">
                      <a16:colId xmlns:a16="http://schemas.microsoft.com/office/drawing/2014/main" val="2826204986"/>
                    </a:ext>
                  </a:extLst>
                </a:gridCol>
                <a:gridCol w="1342326">
                  <a:extLst>
                    <a:ext uri="{9D8B030D-6E8A-4147-A177-3AD203B41FA5}">
                      <a16:colId xmlns:a16="http://schemas.microsoft.com/office/drawing/2014/main" val="3942450586"/>
                    </a:ext>
                  </a:extLst>
                </a:gridCol>
                <a:gridCol w="1507582">
                  <a:extLst>
                    <a:ext uri="{9D8B030D-6E8A-4147-A177-3AD203B41FA5}">
                      <a16:colId xmlns:a16="http://schemas.microsoft.com/office/drawing/2014/main" val="3979568522"/>
                    </a:ext>
                  </a:extLst>
                </a:gridCol>
                <a:gridCol w="3224550">
                  <a:extLst>
                    <a:ext uri="{9D8B030D-6E8A-4147-A177-3AD203B41FA5}">
                      <a16:colId xmlns:a16="http://schemas.microsoft.com/office/drawing/2014/main" val="2015220199"/>
                    </a:ext>
                  </a:extLst>
                </a:gridCol>
              </a:tblGrid>
              <a:tr h="58507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B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C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D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A.B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((A.B).D)’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(C+D)’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A+(C+D)’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((A.B).D)’+[A+(C+D)’]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5222738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0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750825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0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249377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366989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0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870493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0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2156051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0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1972347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4977701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9678996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79663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0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918538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57868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656787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0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4724133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0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5654415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9491176"/>
                  </a:ext>
                </a:extLst>
              </a:tr>
              <a:tr h="3590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698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172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834FF71-F59A-4E8B-A822-2542895053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09F3F2C-FAE0-4B7B-88BE-8210C4C26F81}"/>
              </a:ext>
            </a:extLst>
          </p:cNvPr>
          <p:cNvSpPr txBox="1">
            <a:spLocks/>
          </p:cNvSpPr>
          <p:nvPr/>
        </p:nvSpPr>
        <p:spPr>
          <a:xfrm>
            <a:off x="751116" y="1329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Exercício 5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25" y="1313992"/>
            <a:ext cx="10110181" cy="489069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78DE753-77C3-42C9-A6B1-9DE3F7546064}"/>
              </a:ext>
            </a:extLst>
          </p:cNvPr>
          <p:cNvSpPr txBox="1"/>
          <p:nvPr/>
        </p:nvSpPr>
        <p:spPr>
          <a:xfrm>
            <a:off x="4199021" y="1720516"/>
            <a:ext cx="1167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A+B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438CC0E-F741-40F7-A2FB-BDC48FA3E0B7}"/>
              </a:ext>
            </a:extLst>
          </p:cNvPr>
          <p:cNvSpPr txBox="1"/>
          <p:nvPr/>
        </p:nvSpPr>
        <p:spPr>
          <a:xfrm>
            <a:off x="4259179" y="5743024"/>
            <a:ext cx="1167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(C.D)’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A57BE02-F25D-4799-80CC-9180534495D2}"/>
              </a:ext>
            </a:extLst>
          </p:cNvPr>
          <p:cNvSpPr txBox="1"/>
          <p:nvPr/>
        </p:nvSpPr>
        <p:spPr>
          <a:xfrm>
            <a:off x="8027068" y="1720516"/>
            <a:ext cx="1167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(A.C)’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B4CFED9-07A3-4AC4-846A-0F0AB02208ED}"/>
              </a:ext>
            </a:extLst>
          </p:cNvPr>
          <p:cNvSpPr txBox="1"/>
          <p:nvPr/>
        </p:nvSpPr>
        <p:spPr>
          <a:xfrm>
            <a:off x="7387390" y="5743023"/>
            <a:ext cx="1716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(A+B)+(C.D)’</a:t>
            </a:r>
          </a:p>
        </p:txBody>
      </p:sp>
    </p:spTree>
    <p:extLst>
      <p:ext uri="{BB962C8B-B14F-4D97-AF65-F5344CB8AC3E}">
        <p14:creationId xmlns:p14="http://schemas.microsoft.com/office/powerpoint/2010/main" val="3346316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C979481-CD59-4E09-BD1A-91BEDCF806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13</a:t>
            </a:fld>
            <a:endParaRPr lang="pt-BR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FBACE50E-ED24-4DC6-9436-9410EF7C7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52244"/>
              </p:ext>
            </p:extLst>
          </p:nvPr>
        </p:nvGraphicFramePr>
        <p:xfrm>
          <a:off x="1185333" y="143609"/>
          <a:ext cx="9460089" cy="6624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677">
                  <a:extLst>
                    <a:ext uri="{9D8B030D-6E8A-4147-A177-3AD203B41FA5}">
                      <a16:colId xmlns:a16="http://schemas.microsoft.com/office/drawing/2014/main" val="2074265915"/>
                    </a:ext>
                  </a:extLst>
                </a:gridCol>
                <a:gridCol w="446904">
                  <a:extLst>
                    <a:ext uri="{9D8B030D-6E8A-4147-A177-3AD203B41FA5}">
                      <a16:colId xmlns:a16="http://schemas.microsoft.com/office/drawing/2014/main" val="1834401757"/>
                    </a:ext>
                  </a:extLst>
                </a:gridCol>
                <a:gridCol w="425623">
                  <a:extLst>
                    <a:ext uri="{9D8B030D-6E8A-4147-A177-3AD203B41FA5}">
                      <a16:colId xmlns:a16="http://schemas.microsoft.com/office/drawing/2014/main" val="1532261194"/>
                    </a:ext>
                  </a:extLst>
                </a:gridCol>
                <a:gridCol w="430945">
                  <a:extLst>
                    <a:ext uri="{9D8B030D-6E8A-4147-A177-3AD203B41FA5}">
                      <a16:colId xmlns:a16="http://schemas.microsoft.com/office/drawing/2014/main" val="1285073694"/>
                    </a:ext>
                  </a:extLst>
                </a:gridCol>
                <a:gridCol w="622474">
                  <a:extLst>
                    <a:ext uri="{9D8B030D-6E8A-4147-A177-3AD203B41FA5}">
                      <a16:colId xmlns:a16="http://schemas.microsoft.com/office/drawing/2014/main" val="2847169234"/>
                    </a:ext>
                  </a:extLst>
                </a:gridCol>
                <a:gridCol w="831757">
                  <a:extLst>
                    <a:ext uri="{9D8B030D-6E8A-4147-A177-3AD203B41FA5}">
                      <a16:colId xmlns:a16="http://schemas.microsoft.com/office/drawing/2014/main" val="267901194"/>
                    </a:ext>
                  </a:extLst>
                </a:gridCol>
                <a:gridCol w="1896043">
                  <a:extLst>
                    <a:ext uri="{9D8B030D-6E8A-4147-A177-3AD203B41FA5}">
                      <a16:colId xmlns:a16="http://schemas.microsoft.com/office/drawing/2014/main" val="2672320397"/>
                    </a:ext>
                  </a:extLst>
                </a:gridCol>
                <a:gridCol w="993422">
                  <a:extLst>
                    <a:ext uri="{9D8B030D-6E8A-4147-A177-3AD203B41FA5}">
                      <a16:colId xmlns:a16="http://schemas.microsoft.com/office/drawing/2014/main" val="2117183908"/>
                    </a:ext>
                  </a:extLst>
                </a:gridCol>
                <a:gridCol w="3409244">
                  <a:extLst>
                    <a:ext uri="{9D8B030D-6E8A-4147-A177-3AD203B41FA5}">
                      <a16:colId xmlns:a16="http://schemas.microsoft.com/office/drawing/2014/main" val="2231788807"/>
                    </a:ext>
                  </a:extLst>
                </a:gridCol>
              </a:tblGrid>
              <a:tr h="5662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B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C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D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A+B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(C.D)’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/>
                        <a:t>(A+B)+(C.D)’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/>
                        <a:t>(A.C)’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/>
                        <a:t>(A.C)’.((A+B)+(C.D)’)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3440314"/>
                  </a:ext>
                </a:extLst>
              </a:tr>
              <a:tr h="429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4129138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5875120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1387890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4522251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405147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968502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973503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912914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3834630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3996061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4736984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5921206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944566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224238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096331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101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528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EEE57C7-D1BF-4052-BAC5-4F8AD699865E}"/>
              </a:ext>
            </a:extLst>
          </p:cNvPr>
          <p:cNvPicPr/>
          <p:nvPr/>
        </p:nvPicPr>
        <p:blipFill rotWithShape="1">
          <a:blip r:embed="rId2"/>
          <a:srcRect l="18814" t="59087" r="18626" b="5668"/>
          <a:stretch/>
        </p:blipFill>
        <p:spPr bwMode="auto">
          <a:xfrm>
            <a:off x="265044" y="424071"/>
            <a:ext cx="11661912" cy="6228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213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62193" y="6206444"/>
            <a:ext cx="8219256" cy="651556"/>
          </a:xfrm>
        </p:spPr>
        <p:txBody>
          <a:bodyPr>
            <a:normAutofit/>
          </a:bodyPr>
          <a:lstStyle/>
          <a:p>
            <a:r>
              <a:rPr lang="pt-BR" sz="3200" b="1" dirty="0"/>
              <a:t>A’ A~       (A.B)’             (A+B)’	        A.B		A+B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2694" t="15776" r="15841" b="18909"/>
          <a:stretch/>
        </p:blipFill>
        <p:spPr bwMode="auto">
          <a:xfrm>
            <a:off x="1336889" y="237067"/>
            <a:ext cx="9387246" cy="536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64" y="1593348"/>
            <a:ext cx="8460357" cy="458590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9F3F2C-FAE0-4B7B-88BE-8210C4C26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6" y="132901"/>
            <a:ext cx="10515600" cy="1325563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Exercício 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6430C73-B73D-40D7-8675-ED760E31D055}"/>
              </a:ext>
            </a:extLst>
          </p:cNvPr>
          <p:cNvSpPr txBox="1"/>
          <p:nvPr/>
        </p:nvSpPr>
        <p:spPr>
          <a:xfrm>
            <a:off x="9457994" y="5532925"/>
            <a:ext cx="2472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baseline="30000" dirty="0"/>
              <a:t>n</a:t>
            </a:r>
            <a:r>
              <a:rPr lang="pt-BR" dirty="0"/>
              <a:t>=número de linhas</a:t>
            </a:r>
          </a:p>
          <a:p>
            <a:r>
              <a:rPr lang="pt-BR" dirty="0"/>
              <a:t>n=número de entradas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14182AD-3B68-4939-8650-FDE773638EA7}"/>
              </a:ext>
            </a:extLst>
          </p:cNvPr>
          <p:cNvSpPr txBox="1"/>
          <p:nvPr/>
        </p:nvSpPr>
        <p:spPr>
          <a:xfrm>
            <a:off x="7230979" y="1907058"/>
            <a:ext cx="3256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A.(B+C) = (A.B)+(A.C)</a:t>
            </a:r>
          </a:p>
        </p:txBody>
      </p:sp>
    </p:spTree>
    <p:extLst>
      <p:ext uri="{BB962C8B-B14F-4D97-AF65-F5344CB8AC3E}">
        <p14:creationId xmlns:p14="http://schemas.microsoft.com/office/powerpoint/2010/main" val="281036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19646ADC-C27A-4E91-AC7E-4E67C2D9A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34071"/>
              </p:ext>
            </p:extLst>
          </p:nvPr>
        </p:nvGraphicFramePr>
        <p:xfrm>
          <a:off x="427867" y="157516"/>
          <a:ext cx="8784974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62">
                  <a:extLst>
                    <a:ext uri="{9D8B030D-6E8A-4147-A177-3AD203B41FA5}">
                      <a16:colId xmlns:a16="http://schemas.microsoft.com/office/drawing/2014/main" val="4055378348"/>
                    </a:ext>
                  </a:extLst>
                </a:gridCol>
                <a:gridCol w="1464162">
                  <a:extLst>
                    <a:ext uri="{9D8B030D-6E8A-4147-A177-3AD203B41FA5}">
                      <a16:colId xmlns:a16="http://schemas.microsoft.com/office/drawing/2014/main" val="1462614928"/>
                    </a:ext>
                  </a:extLst>
                </a:gridCol>
                <a:gridCol w="1156692">
                  <a:extLst>
                    <a:ext uri="{9D8B030D-6E8A-4147-A177-3AD203B41FA5}">
                      <a16:colId xmlns:a16="http://schemas.microsoft.com/office/drawing/2014/main" val="578434892"/>
                    </a:ext>
                  </a:extLst>
                </a:gridCol>
                <a:gridCol w="1210584">
                  <a:extLst>
                    <a:ext uri="{9D8B030D-6E8A-4147-A177-3AD203B41FA5}">
                      <a16:colId xmlns:a16="http://schemas.microsoft.com/office/drawing/2014/main" val="3549902386"/>
                    </a:ext>
                  </a:extLst>
                </a:gridCol>
                <a:gridCol w="1249176">
                  <a:extLst>
                    <a:ext uri="{9D8B030D-6E8A-4147-A177-3AD203B41FA5}">
                      <a16:colId xmlns:a16="http://schemas.microsoft.com/office/drawing/2014/main" val="4203738758"/>
                    </a:ext>
                  </a:extLst>
                </a:gridCol>
                <a:gridCol w="2240198">
                  <a:extLst>
                    <a:ext uri="{9D8B030D-6E8A-4147-A177-3AD203B41FA5}">
                      <a16:colId xmlns:a16="http://schemas.microsoft.com/office/drawing/2014/main" val="7033604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A.B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A.C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(A.B)+(A.C)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348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43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88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58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75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70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4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404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591724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DD1DCFAB-43A8-4B25-AA6D-3EE5F07A9F94}"/>
              </a:ext>
            </a:extLst>
          </p:cNvPr>
          <p:cNvSpPr txBox="1"/>
          <p:nvPr/>
        </p:nvSpPr>
        <p:spPr>
          <a:xfrm>
            <a:off x="9369778" y="5700889"/>
            <a:ext cx="2472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baseline="30000" dirty="0"/>
              <a:t>n</a:t>
            </a:r>
            <a:r>
              <a:rPr lang="pt-BR" dirty="0"/>
              <a:t>=número de linhas</a:t>
            </a:r>
          </a:p>
          <a:p>
            <a:r>
              <a:rPr lang="pt-BR" dirty="0"/>
              <a:t>n=número de entradas</a:t>
            </a:r>
          </a:p>
        </p:txBody>
      </p:sp>
    </p:spTree>
    <p:extLst>
      <p:ext uri="{BB962C8B-B14F-4D97-AF65-F5344CB8AC3E}">
        <p14:creationId xmlns:p14="http://schemas.microsoft.com/office/powerpoint/2010/main" val="2712558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B46C224-1A71-421C-8135-2230276CF0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5</a:t>
            </a:fld>
            <a:endParaRPr lang="pt-BR"/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66F1EA5-A2D2-42E4-BDF9-57D9122C1F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56784"/>
              </p:ext>
            </p:extLst>
          </p:nvPr>
        </p:nvGraphicFramePr>
        <p:xfrm>
          <a:off x="2226365" y="838200"/>
          <a:ext cx="7506039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358">
                  <a:extLst>
                    <a:ext uri="{9D8B030D-6E8A-4147-A177-3AD203B41FA5}">
                      <a16:colId xmlns:a16="http://schemas.microsoft.com/office/drawing/2014/main" val="4055378348"/>
                    </a:ext>
                  </a:extLst>
                </a:gridCol>
                <a:gridCol w="1464162">
                  <a:extLst>
                    <a:ext uri="{9D8B030D-6E8A-4147-A177-3AD203B41FA5}">
                      <a16:colId xmlns:a16="http://schemas.microsoft.com/office/drawing/2014/main" val="1462614928"/>
                    </a:ext>
                  </a:extLst>
                </a:gridCol>
                <a:gridCol w="1156692">
                  <a:extLst>
                    <a:ext uri="{9D8B030D-6E8A-4147-A177-3AD203B41FA5}">
                      <a16:colId xmlns:a16="http://schemas.microsoft.com/office/drawing/2014/main" val="578434892"/>
                    </a:ext>
                  </a:extLst>
                </a:gridCol>
                <a:gridCol w="1229880">
                  <a:extLst>
                    <a:ext uri="{9D8B030D-6E8A-4147-A177-3AD203B41FA5}">
                      <a16:colId xmlns:a16="http://schemas.microsoft.com/office/drawing/2014/main" val="3549902386"/>
                    </a:ext>
                  </a:extLst>
                </a:gridCol>
                <a:gridCol w="2281947">
                  <a:extLst>
                    <a:ext uri="{9D8B030D-6E8A-4147-A177-3AD203B41FA5}">
                      <a16:colId xmlns:a16="http://schemas.microsoft.com/office/drawing/2014/main" val="42037387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/>
                        <a:t>B+C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3000" dirty="0"/>
                        <a:t>A.(B+C)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348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43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88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58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75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70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4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404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591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93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B1FFBB2-3DD2-4CA7-98B0-275722C65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11" y="1304401"/>
            <a:ext cx="11324578" cy="4892600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109F3F2C-FAE0-4B7B-88BE-8210C4C26F81}"/>
              </a:ext>
            </a:extLst>
          </p:cNvPr>
          <p:cNvSpPr txBox="1">
            <a:spLocks/>
          </p:cNvSpPr>
          <p:nvPr/>
        </p:nvSpPr>
        <p:spPr>
          <a:xfrm>
            <a:off x="751116" y="1329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Exercício 2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3B4405C-B803-4B96-BB17-CD2B182BBB36}"/>
              </a:ext>
            </a:extLst>
          </p:cNvPr>
          <p:cNvSpPr txBox="1"/>
          <p:nvPr/>
        </p:nvSpPr>
        <p:spPr>
          <a:xfrm>
            <a:off x="4039737" y="1596788"/>
            <a:ext cx="1624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A+B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9A98CC8-A583-47E6-BE6F-2763E74693BD}"/>
              </a:ext>
            </a:extLst>
          </p:cNvPr>
          <p:cNvSpPr txBox="1"/>
          <p:nvPr/>
        </p:nvSpPr>
        <p:spPr>
          <a:xfrm>
            <a:off x="4039737" y="4968824"/>
            <a:ext cx="1624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(B+C)’</a:t>
            </a:r>
          </a:p>
        </p:txBody>
      </p:sp>
    </p:spTree>
    <p:extLst>
      <p:ext uri="{BB962C8B-B14F-4D97-AF65-F5344CB8AC3E}">
        <p14:creationId xmlns:p14="http://schemas.microsoft.com/office/powerpoint/2010/main" val="73461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C312D62-B466-49E6-A30F-ED0607F27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7</a:t>
            </a:fld>
            <a:endParaRPr lang="pt-BR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093C63A-52C4-45F0-81C4-BB385A387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033921"/>
              </p:ext>
            </p:extLst>
          </p:nvPr>
        </p:nvGraphicFramePr>
        <p:xfrm>
          <a:off x="377369" y="136524"/>
          <a:ext cx="11654973" cy="5880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6382">
                  <a:extLst>
                    <a:ext uri="{9D8B030D-6E8A-4147-A177-3AD203B41FA5}">
                      <a16:colId xmlns:a16="http://schemas.microsoft.com/office/drawing/2014/main" val="789011836"/>
                    </a:ext>
                  </a:extLst>
                </a:gridCol>
                <a:gridCol w="1176382">
                  <a:extLst>
                    <a:ext uri="{9D8B030D-6E8A-4147-A177-3AD203B41FA5}">
                      <a16:colId xmlns:a16="http://schemas.microsoft.com/office/drawing/2014/main" val="2453892760"/>
                    </a:ext>
                  </a:extLst>
                </a:gridCol>
                <a:gridCol w="1176382">
                  <a:extLst>
                    <a:ext uri="{9D8B030D-6E8A-4147-A177-3AD203B41FA5}">
                      <a16:colId xmlns:a16="http://schemas.microsoft.com/office/drawing/2014/main" val="793579502"/>
                    </a:ext>
                  </a:extLst>
                </a:gridCol>
                <a:gridCol w="1640646">
                  <a:extLst>
                    <a:ext uri="{9D8B030D-6E8A-4147-A177-3AD203B41FA5}">
                      <a16:colId xmlns:a16="http://schemas.microsoft.com/office/drawing/2014/main" val="2758728253"/>
                    </a:ext>
                  </a:extLst>
                </a:gridCol>
                <a:gridCol w="1208324">
                  <a:extLst>
                    <a:ext uri="{9D8B030D-6E8A-4147-A177-3AD203B41FA5}">
                      <a16:colId xmlns:a16="http://schemas.microsoft.com/office/drawing/2014/main" val="365151052"/>
                    </a:ext>
                  </a:extLst>
                </a:gridCol>
                <a:gridCol w="2370763">
                  <a:extLst>
                    <a:ext uri="{9D8B030D-6E8A-4147-A177-3AD203B41FA5}">
                      <a16:colId xmlns:a16="http://schemas.microsoft.com/office/drawing/2014/main" val="3595942328"/>
                    </a:ext>
                  </a:extLst>
                </a:gridCol>
                <a:gridCol w="2906094">
                  <a:extLst>
                    <a:ext uri="{9D8B030D-6E8A-4147-A177-3AD203B41FA5}">
                      <a16:colId xmlns:a16="http://schemas.microsoft.com/office/drawing/2014/main" val="1190717679"/>
                    </a:ext>
                  </a:extLst>
                </a:gridCol>
              </a:tblGrid>
              <a:tr h="6649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</a:rPr>
                        <a:t>A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</a:rPr>
                        <a:t>B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</a:rPr>
                        <a:t>C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A+B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(B+C)’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/>
                        <a:t>[(A+B).(B+C)’]’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/>
                        <a:t>C.[(A+B).(B+C)’]’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0190366"/>
                  </a:ext>
                </a:extLst>
              </a:tr>
              <a:tr h="6519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298795"/>
                  </a:ext>
                </a:extLst>
              </a:tr>
              <a:tr h="6519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48763"/>
                  </a:ext>
                </a:extLst>
              </a:tr>
              <a:tr h="6519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889610"/>
                  </a:ext>
                </a:extLst>
              </a:tr>
              <a:tr h="6519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98224"/>
                  </a:ext>
                </a:extLst>
              </a:tr>
              <a:tr h="6519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2955672"/>
                  </a:ext>
                </a:extLst>
              </a:tr>
              <a:tr h="6519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8602955"/>
                  </a:ext>
                </a:extLst>
              </a:tr>
              <a:tr h="6519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pt-BR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5847463"/>
                  </a:ext>
                </a:extLst>
              </a:tr>
              <a:tr h="6519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pt-BR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635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8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6628ADF-B9B3-4602-90C0-F2FC05F3AB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28" y="1353906"/>
            <a:ext cx="10701580" cy="4955412"/>
          </a:xfrm>
          <a:prstGeom prst="rect">
            <a:avLst/>
          </a:prstGeom>
        </p:spPr>
      </p:pic>
      <p:sp>
        <p:nvSpPr>
          <p:cNvPr id="34" name="Título 1">
            <a:extLst>
              <a:ext uri="{FF2B5EF4-FFF2-40B4-BE49-F238E27FC236}">
                <a16:creationId xmlns:a16="http://schemas.microsoft.com/office/drawing/2014/main" id="{109F3F2C-FAE0-4B7B-88BE-8210C4C26F81}"/>
              </a:ext>
            </a:extLst>
          </p:cNvPr>
          <p:cNvSpPr txBox="1">
            <a:spLocks/>
          </p:cNvSpPr>
          <p:nvPr/>
        </p:nvSpPr>
        <p:spPr>
          <a:xfrm>
            <a:off x="751116" y="1329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Exercício 3</a:t>
            </a:r>
          </a:p>
        </p:txBody>
      </p:sp>
    </p:spTree>
    <p:extLst>
      <p:ext uri="{BB962C8B-B14F-4D97-AF65-F5344CB8AC3E}">
        <p14:creationId xmlns:p14="http://schemas.microsoft.com/office/powerpoint/2010/main" val="204497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0896A53-235C-41A1-9D79-08D2DF1851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9</a:t>
            </a:fld>
            <a:endParaRPr lang="pt-BR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5C1E355-BEE5-4CD4-9461-941808620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077307"/>
              </p:ext>
            </p:extLst>
          </p:nvPr>
        </p:nvGraphicFramePr>
        <p:xfrm>
          <a:off x="1616765" y="238542"/>
          <a:ext cx="10283687" cy="6482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2244">
                  <a:extLst>
                    <a:ext uri="{9D8B030D-6E8A-4147-A177-3AD203B41FA5}">
                      <a16:colId xmlns:a16="http://schemas.microsoft.com/office/drawing/2014/main" val="808235801"/>
                    </a:ext>
                  </a:extLst>
                </a:gridCol>
                <a:gridCol w="624742">
                  <a:extLst>
                    <a:ext uri="{9D8B030D-6E8A-4147-A177-3AD203B41FA5}">
                      <a16:colId xmlns:a16="http://schemas.microsoft.com/office/drawing/2014/main" val="2942740759"/>
                    </a:ext>
                  </a:extLst>
                </a:gridCol>
                <a:gridCol w="675376">
                  <a:extLst>
                    <a:ext uri="{9D8B030D-6E8A-4147-A177-3AD203B41FA5}">
                      <a16:colId xmlns:a16="http://schemas.microsoft.com/office/drawing/2014/main" val="3432710579"/>
                    </a:ext>
                  </a:extLst>
                </a:gridCol>
                <a:gridCol w="683819">
                  <a:extLst>
                    <a:ext uri="{9D8B030D-6E8A-4147-A177-3AD203B41FA5}">
                      <a16:colId xmlns:a16="http://schemas.microsoft.com/office/drawing/2014/main" val="238395365"/>
                    </a:ext>
                  </a:extLst>
                </a:gridCol>
                <a:gridCol w="1259715">
                  <a:extLst>
                    <a:ext uri="{9D8B030D-6E8A-4147-A177-3AD203B41FA5}">
                      <a16:colId xmlns:a16="http://schemas.microsoft.com/office/drawing/2014/main" val="1425170016"/>
                    </a:ext>
                  </a:extLst>
                </a:gridCol>
                <a:gridCol w="1364974">
                  <a:extLst>
                    <a:ext uri="{9D8B030D-6E8A-4147-A177-3AD203B41FA5}">
                      <a16:colId xmlns:a16="http://schemas.microsoft.com/office/drawing/2014/main" val="2414623039"/>
                    </a:ext>
                  </a:extLst>
                </a:gridCol>
                <a:gridCol w="2027582">
                  <a:extLst>
                    <a:ext uri="{9D8B030D-6E8A-4147-A177-3AD203B41FA5}">
                      <a16:colId xmlns:a16="http://schemas.microsoft.com/office/drawing/2014/main" val="2345450034"/>
                    </a:ext>
                  </a:extLst>
                </a:gridCol>
                <a:gridCol w="2955235">
                  <a:extLst>
                    <a:ext uri="{9D8B030D-6E8A-4147-A177-3AD203B41FA5}">
                      <a16:colId xmlns:a16="http://schemas.microsoft.com/office/drawing/2014/main" val="771212941"/>
                    </a:ext>
                  </a:extLst>
                </a:gridCol>
              </a:tblGrid>
              <a:tr h="3813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A.B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C+D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((A.B).(C+D))~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D+((A.B).(C+D))~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046090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0 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0 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120356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007818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511162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718981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889420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820721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25219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96583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49370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371816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370628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273318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303928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11415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201697"/>
                  </a:ext>
                </a:extLst>
              </a:tr>
              <a:tr h="3813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202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917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028F1B2B487FE4E8E8AEC72E6126131" ma:contentTypeVersion="0" ma:contentTypeDescription="Crie um novo documento." ma:contentTypeScope="" ma:versionID="df69f4fb0a983168845deb60e459543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d2d35cd79d80d3b38601b74d693a05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224A55-6EA6-4B00-9E2F-2A0C6C352B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DDBE48-5C44-4A55-BE2F-82AA53341424}">
  <ds:schemaRefs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6EFC4D2-9BF4-455F-B3B3-81BD4CA760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613</Words>
  <Application>Microsoft Office PowerPoint</Application>
  <PresentationFormat>Widescreen</PresentationFormat>
  <Paragraphs>335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Arquitetura e Organização de Computadores Portas Lógicas -LÓGICA BOOLEANA </vt:lpstr>
      <vt:lpstr>A’ A~       (A.B)’             (A+B)’         A.B  A+B</vt:lpstr>
      <vt:lpstr>Exercício 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Arquitetura e Organização de Computadores LÓGICA BOOLEANA</dc:title>
  <dc:creator>rodrigo carvalho</dc:creator>
  <cp:lastModifiedBy>RODRIGO AMORIM MOTTA CARVALHO</cp:lastModifiedBy>
  <cp:revision>54</cp:revision>
  <dcterms:created xsi:type="dcterms:W3CDTF">2020-05-14T10:09:23Z</dcterms:created>
  <dcterms:modified xsi:type="dcterms:W3CDTF">2021-10-21T12:39:55Z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0x010100D028F1B2B487FE4E8E8AEC72E6126131</vt:lpwstr>
  </property>
</Properties>
</file>